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locus in a (karyotypically normal) cell has </a:t>
            </a:r>
            <a:r>
              <a:rPr i="1"/>
              <a:t>n</a:t>
            </a:r>
            <a:r>
              <a:t>=2 possible interactions that can be measured.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Exciting field, since Hi-C technology is being applied to an ever-growing number of organisms.</a:t>
            </a:r>
          </a:p>
          <a:p>
            <a:pPr/>
          </a:p>
          <a:p>
            <a:pPr/>
            <a:r>
              <a:t>I also study folding in yeast, but in this talk I’ll focus on humans.</a:t>
            </a:r>
          </a:p>
          <a:p>
            <a:pPr/>
          </a:p>
          <a:p>
            <a:pPr/>
            <a:r>
              <a:t>First I’ll discuss known principles of interphase chromosome organizaiton &amp; then I’ll talk about some unpublished work in metaphase.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metazoans, specifically.</a:t>
            </a:r>
          </a:p>
          <a:p>
            <a:pPr/>
            <a:r>
              <a:t>I’ll use the word domain loosely to refer to domains and loops…</a:t>
            </a:r>
          </a:p>
          <a:p>
            <a:pPr/>
          </a:p>
          <a:p>
            <a:pPr marL="171450" indent="-171450">
              <a:buSzPct val="100000"/>
              <a:buChar char="-"/>
            </a:pPr>
            <a:r>
              <a:t>Population aggregation</a:t>
            </a:r>
          </a:p>
          <a:p>
            <a:pPr marL="171450" indent="-171450">
              <a:buSzPct val="100000"/>
              <a:buChar char="-"/>
            </a:pPr>
            <a:r>
              <a:t>Scaling</a:t>
            </a:r>
          </a:p>
          <a:p>
            <a:pPr marL="171450" indent="-171450">
              <a:buSzPct val="100000"/>
              <a:buChar char="-"/>
            </a:pPr>
            <a:r>
              <a:t>Compartments</a:t>
            </a:r>
          </a:p>
          <a:p>
            <a:pPr marL="171450" indent="-171450">
              <a:buSzPct val="100000"/>
              <a:buChar char="-"/>
            </a:pPr>
            <a:r>
              <a:t>TADs</a:t>
            </a:r>
          </a:p>
          <a:p>
            <a:pPr marL="171450" indent="-171450">
              <a:buSzPct val="100000"/>
              <a:buChar char="-"/>
            </a:pPr>
            <a:r>
              <a:t>Loops</a:t>
            </a:r>
          </a:p>
          <a:p>
            <a:pPr/>
          </a:p>
          <a:p>
            <a:pPr/>
            <a:r>
              <a:t>Ideal chain</a:t>
            </a:r>
          </a:p>
          <a:p>
            <a:pPr/>
          </a:p>
          <a:p>
            <a:pPr defTabSz="457200"/>
            <a:r>
              <a:t>TADs (lower resolution) are remarkably robust (The unstated conclusion of all Bing Ren papers) </a:t>
            </a:r>
          </a:p>
          <a:p>
            <a:pPr marL="171450" indent="-171450">
              <a:buSzPct val="100000"/>
              <a:buChar char="-"/>
            </a:pPr>
            <a:r>
              <a:t>Conserved across syntenic regions (also supported by Hadjur paper w/ conserved CTCF motifs)</a:t>
            </a:r>
          </a:p>
          <a:p>
            <a:pPr marL="171450" indent="-171450">
              <a:buSzPct val="100000"/>
              <a:buChar char="-"/>
            </a:pPr>
            <a:r>
              <a:t>Robust to differentiation and TNF-alpha treatment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Positioning of TADs doesn’t change</a:t>
            </a:r>
          </a:p>
          <a:p>
            <a:pPr marL="285750" indent="-285750">
              <a:buSzPct val="100000"/>
              <a:buChar char="-"/>
              <a:defRPr>
                <a:latin typeface="Garamond"/>
                <a:ea typeface="Garamond"/>
                <a:cs typeface="Garamond"/>
                <a:sym typeface="Garamond"/>
              </a:defRPr>
            </a:pPr>
            <a:r>
              <a:t>Morphology inside TADs change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Initially studied the small chromosome 21 over the cell cycle with a variant of Hi-C, since this allows looking with greater detail for a lower cost of sequencing.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415600" y="593366"/>
            <a:ext cx="11360802" cy="763602"/>
          </a:xfrm>
          <a:prstGeom prst="rect">
            <a:avLst/>
          </a:prstGeom>
        </p:spPr>
        <p:txBody>
          <a:bodyPr lIns="91423" tIns="91423" rIns="91423" bIns="91423" anchor="t"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415600" y="1536633"/>
            <a:ext cx="11360802" cy="4555200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11672820" y="6299696"/>
            <a:ext cx="355390" cy="360649"/>
          </a:xfrm>
          <a:prstGeom prst="rect">
            <a:avLst/>
          </a:prstGeom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.jpeg"/><Relationship Id="rId10" Type="http://schemas.openxmlformats.org/officeDocument/2006/relationships/image" Target="../media/image2.jpeg"/><Relationship Id="rId11" Type="http://schemas.openxmlformats.org/officeDocument/2006/relationships/image" Target="../media/image3.jpeg"/><Relationship Id="rId12" Type="http://schemas.openxmlformats.org/officeDocument/2006/relationships/image" Target="../media/image4.jpeg"/><Relationship Id="rId13" Type="http://schemas.openxmlformats.org/officeDocument/2006/relationships/image" Target="../media/image5.jpeg"/><Relationship Id="rId14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ctr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/>
          <a:p>
            <a:pPr/>
            <a:r>
              <a:t>Hi-C data analysis</a:t>
            </a:r>
          </a:p>
        </p:txBody>
      </p:sp>
      <p:sp>
        <p:nvSpPr>
          <p:cNvPr id="122" name="Subtitle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Box 1"/>
          <p:cNvSpPr txBox="1"/>
          <p:nvPr/>
        </p:nvSpPr>
        <p:spPr>
          <a:xfrm>
            <a:off x="4237147" y="97468"/>
            <a:ext cx="3603014" cy="486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Layers of organization</a:t>
            </a:r>
          </a:p>
        </p:txBody>
      </p:sp>
      <p:grpSp>
        <p:nvGrpSpPr>
          <p:cNvPr id="247" name="Group 6"/>
          <p:cNvGrpSpPr/>
          <p:nvPr/>
        </p:nvGrpSpPr>
        <p:grpSpPr>
          <a:xfrm>
            <a:off x="2207567" y="975586"/>
            <a:ext cx="8132316" cy="2104865"/>
            <a:chOff x="0" y="-3"/>
            <a:chExt cx="8132314" cy="2104864"/>
          </a:xfrm>
        </p:grpSpPr>
        <p:grpSp>
          <p:nvGrpSpPr>
            <p:cNvPr id="245" name="Group 108"/>
            <p:cNvGrpSpPr/>
            <p:nvPr/>
          </p:nvGrpSpPr>
          <p:grpSpPr>
            <a:xfrm>
              <a:off x="1829393" y="-4"/>
              <a:ext cx="6302922" cy="2104865"/>
              <a:chOff x="0" y="-2"/>
              <a:chExt cx="6302921" cy="2104864"/>
            </a:xfrm>
          </p:grpSpPr>
          <p:grpSp>
            <p:nvGrpSpPr>
              <p:cNvPr id="239" name="Group 41"/>
              <p:cNvGrpSpPr/>
              <p:nvPr/>
            </p:nvGrpSpPr>
            <p:grpSpPr>
              <a:xfrm>
                <a:off x="0" y="-3"/>
                <a:ext cx="2104861" cy="2104865"/>
                <a:chOff x="0" y="-2"/>
                <a:chExt cx="2104860" cy="2104864"/>
              </a:xfrm>
            </p:grpSpPr>
            <p:pic>
              <p:nvPicPr>
                <p:cNvPr id="232" name="Picture 22" descr="Picture 2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60504" y="54125"/>
                  <a:ext cx="2044356" cy="20456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icture 23" descr="Picture 23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  <a:extLst/>
                </a:blip>
                <a:stretch>
                  <a:fillRect/>
                </a:stretch>
              </p:blipFill>
              <p:spPr>
                <a:xfrm>
                  <a:off x="61778" y="54125"/>
                  <a:ext cx="2043082" cy="20456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38" name="Group 142"/>
                <p:cNvGrpSpPr/>
                <p:nvPr/>
              </p:nvGrpSpPr>
              <p:grpSpPr>
                <a:xfrm>
                  <a:off x="-1" y="-2"/>
                  <a:ext cx="2104862" cy="2104865"/>
                  <a:chOff x="0" y="-1"/>
                  <a:chExt cx="2104860" cy="2104864"/>
                </a:xfrm>
              </p:grpSpPr>
              <p:pic>
                <p:nvPicPr>
                  <p:cNvPr id="234" name="Picture 8" descr="Picture 8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16653" t="16653" r="0" b="0"/>
                  <a:stretch>
                    <a:fillRect/>
                  </a:stretch>
                </p:blipFill>
                <p:spPr>
                  <a:xfrm>
                    <a:off x="164576" y="165304"/>
                    <a:ext cx="1939551" cy="1939509"/>
                  </a:xfrm>
                  <a:prstGeom prst="rect">
                    <a:avLst/>
                  </a:prstGeom>
                  <a:ln w="12700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sp>
                <p:nvSpPr>
                  <p:cNvPr id="235" name="Straight Connector 46"/>
                  <p:cNvSpPr/>
                  <p:nvPr/>
                </p:nvSpPr>
                <p:spPr>
                  <a:xfrm>
                    <a:off x="165080" y="-2"/>
                    <a:ext cx="1939781" cy="127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36" name="Straight Connector 47"/>
                  <p:cNvSpPr/>
                  <p:nvPr/>
                </p:nvSpPr>
                <p:spPr>
                  <a:xfrm flipH="1">
                    <a:off x="-1" y="165079"/>
                    <a:ext cx="1277" cy="193978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800000"/>
                    <a:tailEnd type="triangle" w="med" len="med"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37" name="TextBox 21"/>
                  <p:cNvSpPr txBox="1"/>
                  <p:nvPr/>
                </p:nvSpPr>
                <p:spPr>
                  <a:xfrm>
                    <a:off x="122446" y="1468533"/>
                    <a:ext cx="582844" cy="44703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5718" tIns="45718" rIns="45718" bIns="45718" numCol="1" anchor="t">
                    <a:spAutoFit/>
                  </a:bodyPr>
                  <a:lstStyle/>
                  <a:p>
                    <a:pPr>
                      <a:defRPr sz="1200"/>
                    </a:pPr>
                    <a:r>
                      <a:t>chr14</a:t>
                    </a:r>
                  </a:p>
                  <a:p>
                    <a:pPr>
                      <a:defRPr sz="1200"/>
                    </a:pPr>
                    <a:r>
                      <a:t>106 Mb</a:t>
                    </a:r>
                  </a:p>
                </p:txBody>
              </p:sp>
            </p:grpSp>
          </p:grpSp>
          <p:grpSp>
            <p:nvGrpSpPr>
              <p:cNvPr id="243" name="Group 143"/>
              <p:cNvGrpSpPr/>
              <p:nvPr/>
            </p:nvGrpSpPr>
            <p:grpSpPr>
              <a:xfrm>
                <a:off x="2293258" y="228143"/>
                <a:ext cx="1820249" cy="1332951"/>
                <a:chOff x="0" y="0"/>
                <a:chExt cx="1820247" cy="1332949"/>
              </a:xfrm>
            </p:grpSpPr>
            <p:pic>
              <p:nvPicPr>
                <p:cNvPr id="240" name="Picture 5" descr="Picture 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10800000">
                  <a:off x="138366" y="0"/>
                  <a:ext cx="1681882" cy="12115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41" name="TextBox 7"/>
                <p:cNvSpPr txBox="1"/>
                <p:nvPr/>
              </p:nvSpPr>
              <p:spPr>
                <a:xfrm>
                  <a:off x="0" y="70881"/>
                  <a:ext cx="737464" cy="2946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sz="1400">
                      <a:solidFill>
                        <a:schemeClr val="accent1"/>
                      </a:solidFill>
                    </a:defRPr>
                  </a:lvl1pPr>
                </a:lstStyle>
                <a:p>
                  <a:pPr/>
                  <a:r>
                    <a:t>Inactive</a:t>
                  </a:r>
                </a:p>
              </p:txBody>
            </p:sp>
            <p:sp>
              <p:nvSpPr>
                <p:cNvPr id="242" name="TextBox 8"/>
                <p:cNvSpPr txBox="1"/>
                <p:nvPr/>
              </p:nvSpPr>
              <p:spPr>
                <a:xfrm>
                  <a:off x="35278" y="1038311"/>
                  <a:ext cx="602291" cy="2946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sz="1400">
                      <a:solidFill>
                        <a:srgbClr val="E75555"/>
                      </a:solidFill>
                    </a:defRPr>
                  </a:lvl1pPr>
                </a:lstStyle>
                <a:p>
                  <a:pPr/>
                  <a:r>
                    <a:t>Active</a:t>
                  </a:r>
                </a:p>
              </p:txBody>
            </p:sp>
          </p:grpSp>
          <p:sp>
            <p:nvSpPr>
              <p:cNvPr id="244" name="TextBox 104"/>
              <p:cNvSpPr txBox="1"/>
              <p:nvPr/>
            </p:nvSpPr>
            <p:spPr>
              <a:xfrm>
                <a:off x="4363295" y="1013250"/>
                <a:ext cx="1939627" cy="404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A/B compartments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(Lieberman-Aiden et al, 2009)</a:t>
                </a:r>
              </a:p>
            </p:txBody>
          </p:sp>
        </p:grpSp>
        <p:sp>
          <p:nvSpPr>
            <p:cNvPr id="246" name="TextBox 2"/>
            <p:cNvSpPr txBox="1"/>
            <p:nvPr/>
          </p:nvSpPr>
          <p:spPr>
            <a:xfrm>
              <a:off x="-1" y="991024"/>
              <a:ext cx="1512170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Checkerboard/plaid</a:t>
              </a:r>
            </a:p>
          </p:txBody>
        </p:sp>
      </p:grpSp>
      <p:grpSp>
        <p:nvGrpSpPr>
          <p:cNvPr id="262" name="Group 7"/>
          <p:cNvGrpSpPr/>
          <p:nvPr/>
        </p:nvGrpSpPr>
        <p:grpSpPr>
          <a:xfrm>
            <a:off x="2351582" y="2120360"/>
            <a:ext cx="7848876" cy="3010811"/>
            <a:chOff x="0" y="-3"/>
            <a:chExt cx="7848875" cy="3010810"/>
          </a:xfrm>
        </p:grpSpPr>
        <p:grpSp>
          <p:nvGrpSpPr>
            <p:cNvPr id="260" name="Group 110"/>
            <p:cNvGrpSpPr/>
            <p:nvPr/>
          </p:nvGrpSpPr>
          <p:grpSpPr>
            <a:xfrm>
              <a:off x="1807818" y="-4"/>
              <a:ext cx="6041057" cy="3010811"/>
              <a:chOff x="-1" y="-2"/>
              <a:chExt cx="6041056" cy="3010810"/>
            </a:xfrm>
          </p:grpSpPr>
          <p:grpSp>
            <p:nvGrpSpPr>
              <p:cNvPr id="254" name="Group 64"/>
              <p:cNvGrpSpPr/>
              <p:nvPr/>
            </p:nvGrpSpPr>
            <p:grpSpPr>
              <a:xfrm>
                <a:off x="-2" y="-3"/>
                <a:ext cx="2004174" cy="3010811"/>
                <a:chOff x="-1" y="-1"/>
                <a:chExt cx="2004173" cy="3010810"/>
              </a:xfrm>
            </p:grpSpPr>
            <p:grpSp>
              <p:nvGrpSpPr>
                <p:cNvPr id="252" name="Group 60"/>
                <p:cNvGrpSpPr/>
                <p:nvPr/>
              </p:nvGrpSpPr>
              <p:grpSpPr>
                <a:xfrm>
                  <a:off x="42129" y="-2"/>
                  <a:ext cx="1962043" cy="3010811"/>
                  <a:chOff x="0" y="0"/>
                  <a:chExt cx="1962042" cy="3010810"/>
                </a:xfrm>
              </p:grpSpPr>
              <p:sp>
                <p:nvSpPr>
                  <p:cNvPr id="248" name="Rectangle 54"/>
                  <p:cNvSpPr/>
                  <p:nvPr/>
                </p:nvSpPr>
                <p:spPr>
                  <a:xfrm>
                    <a:off x="995918" y="-1"/>
                    <a:ext cx="342902" cy="341314"/>
                  </a:xfrm>
                  <a:prstGeom prst="rect">
                    <a:avLst/>
                  </a:prstGeom>
                  <a:noFill/>
                  <a:ln w="38100" cap="flat">
                    <a:solidFill>
                      <a:srgbClr val="0000FF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0000"/>
                        </a:solidFill>
                      </a:defRPr>
                    </a:pPr>
                  </a:p>
                </p:txBody>
              </p:sp>
              <p:pic>
                <p:nvPicPr>
                  <p:cNvPr id="249" name="Picture 35" descr="Picture 35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4907" y="1109945"/>
                    <a:ext cx="1957136" cy="1900865"/>
                  </a:xfrm>
                  <a:prstGeom prst="rect">
                    <a:avLst/>
                  </a:prstGeom>
                  <a:ln w="9525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</p:pic>
              <p:sp>
                <p:nvSpPr>
                  <p:cNvPr id="250" name="Straight Connector 56"/>
                  <p:cNvSpPr/>
                  <p:nvPr/>
                </p:nvSpPr>
                <p:spPr>
                  <a:xfrm flipH="1">
                    <a:off x="0" y="341312"/>
                    <a:ext cx="995921" cy="76863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51" name="Straight Connector 57"/>
                  <p:cNvSpPr/>
                  <p:nvPr/>
                </p:nvSpPr>
                <p:spPr>
                  <a:xfrm>
                    <a:off x="1338819" y="341312"/>
                    <a:ext cx="601465" cy="768635"/>
                  </a:xfrm>
                  <a:prstGeom prst="line">
                    <a:avLst/>
                  </a:prstGeom>
                  <a:noFill/>
                  <a:ln w="28575" cap="flat">
                    <a:solidFill>
                      <a:srgbClr val="0000FF"/>
                    </a:solidFill>
                    <a:prstDash val="sysDash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253" name="TextBox 38"/>
                <p:cNvSpPr txBox="1"/>
                <p:nvPr/>
              </p:nvSpPr>
              <p:spPr>
                <a:xfrm>
                  <a:off x="-2" y="2707980"/>
                  <a:ext cx="694764" cy="2692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8" tIns="45718" rIns="45718" bIns="45718" numCol="1" anchor="t">
                  <a:spAutoFit/>
                </a:bodyPr>
                <a:lstStyle>
                  <a:lvl1pPr>
                    <a:defRPr sz="1200"/>
                  </a:lvl1pPr>
                </a:lstStyle>
                <a:p>
                  <a:pPr/>
                  <a:r>
                    <a:t>0.1-1 Mb</a:t>
                  </a:r>
                </a:p>
              </p:txBody>
            </p:sp>
          </p:grpSp>
          <p:grpSp>
            <p:nvGrpSpPr>
              <p:cNvPr id="258" name="Group 144"/>
              <p:cNvGrpSpPr/>
              <p:nvPr/>
            </p:nvGrpSpPr>
            <p:grpSpPr>
              <a:xfrm>
                <a:off x="2561972" y="121676"/>
                <a:ext cx="1774956" cy="2461240"/>
                <a:chOff x="0" y="0"/>
                <a:chExt cx="1774954" cy="2461239"/>
              </a:xfrm>
            </p:grpSpPr>
            <p:pic>
              <p:nvPicPr>
                <p:cNvPr id="255" name="Picture 109" descr="Picture 109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724637"/>
                  <a:ext cx="1774955" cy="17366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6" name="Straight Connector 83"/>
                <p:cNvSpPr/>
                <p:nvPr/>
              </p:nvSpPr>
              <p:spPr>
                <a:xfrm flipH="1">
                  <a:off x="192636" y="0"/>
                  <a:ext cx="564427" cy="1147088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57" name="Straight Connector 84"/>
                <p:cNvSpPr/>
                <p:nvPr/>
              </p:nvSpPr>
              <p:spPr>
                <a:xfrm>
                  <a:off x="1227415" y="-1"/>
                  <a:ext cx="225192" cy="1283637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259" name="TextBox 105"/>
              <p:cNvSpPr txBox="1"/>
              <p:nvPr/>
            </p:nvSpPr>
            <p:spPr>
              <a:xfrm>
                <a:off x="4528885" y="1740683"/>
                <a:ext cx="1512170" cy="544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defRPr sz="12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TADs 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(Nora et al, 2012</a:t>
                </a:r>
              </a:p>
              <a:p>
                <a:pPr algn="ctr">
                  <a:defRPr sz="10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 Dixon et al, 2012)</a:t>
                </a:r>
              </a:p>
            </p:txBody>
          </p:sp>
        </p:grpSp>
        <p:sp>
          <p:nvSpPr>
            <p:cNvPr id="261" name="TextBox 3"/>
            <p:cNvSpPr txBox="1"/>
            <p:nvPr/>
          </p:nvSpPr>
          <p:spPr>
            <a:xfrm>
              <a:off x="-1" y="1740683"/>
              <a:ext cx="1068694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Dense squares</a:t>
              </a:r>
            </a:p>
          </p:txBody>
        </p:sp>
      </p:grpSp>
      <p:grpSp>
        <p:nvGrpSpPr>
          <p:cNvPr id="277" name="Group 8"/>
          <p:cNvGrpSpPr/>
          <p:nvPr/>
        </p:nvGrpSpPr>
        <p:grpSpPr>
          <a:xfrm>
            <a:off x="2395265" y="4341812"/>
            <a:ext cx="7589170" cy="2463805"/>
            <a:chOff x="0" y="-1"/>
            <a:chExt cx="7589168" cy="2463803"/>
          </a:xfrm>
        </p:grpSpPr>
        <p:grpSp>
          <p:nvGrpSpPr>
            <p:cNvPr id="275" name="Group 112"/>
            <p:cNvGrpSpPr/>
            <p:nvPr/>
          </p:nvGrpSpPr>
          <p:grpSpPr>
            <a:xfrm>
              <a:off x="1571380" y="-2"/>
              <a:ext cx="6017789" cy="2463804"/>
              <a:chOff x="-1" y="-1"/>
              <a:chExt cx="6017788" cy="2463803"/>
            </a:xfrm>
          </p:grpSpPr>
          <p:grpSp>
            <p:nvGrpSpPr>
              <p:cNvPr id="267" name="Group 72"/>
              <p:cNvGrpSpPr/>
              <p:nvPr/>
            </p:nvGrpSpPr>
            <p:grpSpPr>
              <a:xfrm>
                <a:off x="-2" y="863380"/>
                <a:ext cx="2540179" cy="1372275"/>
                <a:chOff x="0" y="-1"/>
                <a:chExt cx="2540177" cy="1372274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0" r="0" b="7171"/>
                <a:stretch>
                  <a:fillRect/>
                </a:stretch>
              </p:blipFill>
              <p:spPr>
                <a:xfrm>
                  <a:off x="1158757" y="-2"/>
                  <a:ext cx="1381421" cy="137227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4" name="Rectangle 69"/>
                <p:cNvSpPr/>
                <p:nvPr/>
              </p:nvSpPr>
              <p:spPr>
                <a:xfrm>
                  <a:off x="1319148" y="92871"/>
                  <a:ext cx="1155418" cy="1155419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pic>
              <p:nvPicPr>
                <p:cNvPr id="265" name="examples of tads.png" descr="examples of tads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0" y="6310"/>
                  <a:ext cx="1313043" cy="136596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6" name="Rectangle 68"/>
                <p:cNvSpPr/>
                <p:nvPr/>
              </p:nvSpPr>
              <p:spPr>
                <a:xfrm>
                  <a:off x="82867" y="89535"/>
                  <a:ext cx="1155418" cy="1155418"/>
                </a:xfrm>
                <a:prstGeom prst="rect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268" name="TextBox 38"/>
              <p:cNvSpPr txBox="1"/>
              <p:nvPr/>
            </p:nvSpPr>
            <p:spPr>
              <a:xfrm>
                <a:off x="937127" y="2194564"/>
                <a:ext cx="694763" cy="269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pPr/>
                <a:r>
                  <a:t>0.1-1 Mb</a:t>
                </a:r>
              </a:p>
            </p:txBody>
          </p:sp>
          <p:grpSp>
            <p:nvGrpSpPr>
              <p:cNvPr id="274" name="Group 111"/>
              <p:cNvGrpSpPr/>
              <p:nvPr/>
            </p:nvGrpSpPr>
            <p:grpSpPr>
              <a:xfrm>
                <a:off x="2697697" y="-2"/>
                <a:ext cx="3320091" cy="2388711"/>
                <a:chOff x="0" y="0"/>
                <a:chExt cx="3320089" cy="2388709"/>
              </a:xfrm>
            </p:grpSpPr>
            <p:pic>
              <p:nvPicPr>
                <p:cNvPr id="269" name="Picture 93" descr="Picture 93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32943" y="846177"/>
                  <a:ext cx="1397997" cy="14320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0" name="Oval 94"/>
                <p:cNvSpPr/>
                <p:nvPr/>
              </p:nvSpPr>
              <p:spPr>
                <a:xfrm>
                  <a:off x="-1" y="751769"/>
                  <a:ext cx="1648974" cy="1636941"/>
                </a:xfrm>
                <a:prstGeom prst="ellipse">
                  <a:avLst/>
                </a:pr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71" name="Straight Connector 95"/>
                <p:cNvSpPr/>
                <p:nvPr/>
              </p:nvSpPr>
              <p:spPr>
                <a:xfrm flipH="1">
                  <a:off x="57032" y="0"/>
                  <a:ext cx="192633" cy="1281416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2" name="Straight Connector 97"/>
                <p:cNvSpPr/>
                <p:nvPr/>
              </p:nvSpPr>
              <p:spPr>
                <a:xfrm>
                  <a:off x="1530938" y="0"/>
                  <a:ext cx="101402" cy="1281416"/>
                </a:xfrm>
                <a:prstGeom prst="line">
                  <a:avLst/>
                </a:prstGeom>
                <a:noFill/>
                <a:ln w="28575" cap="flat">
                  <a:solidFill>
                    <a:srgbClr val="404040"/>
                  </a:solidFill>
                  <a:prstDash val="sysDash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73" name="TextBox 106"/>
                <p:cNvSpPr txBox="1"/>
                <p:nvPr/>
              </p:nvSpPr>
              <p:spPr>
                <a:xfrm>
                  <a:off x="2167958" y="1391443"/>
                  <a:ext cx="1152131" cy="4047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pPr algn="ctr">
                    <a:defRPr sz="12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Loops</a:t>
                  </a:r>
                </a:p>
                <a:p>
                  <a:pPr>
                    <a:defRPr sz="1000"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(Rao et al, 2014)</a:t>
                  </a:r>
                </a:p>
              </p:txBody>
            </p:sp>
          </p:grpSp>
        </p:grpSp>
        <p:sp>
          <p:nvSpPr>
            <p:cNvPr id="276" name="TextBox 4"/>
            <p:cNvSpPr txBox="1"/>
            <p:nvPr/>
          </p:nvSpPr>
          <p:spPr>
            <a:xfrm>
              <a:off x="-1" y="1391441"/>
              <a:ext cx="994504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Corner peaks</a:t>
              </a:r>
            </a:p>
          </p:txBody>
        </p:sp>
      </p:grpSp>
      <p:sp>
        <p:nvSpPr>
          <p:cNvPr id="278" name="TextBox 5"/>
          <p:cNvSpPr txBox="1"/>
          <p:nvPr/>
        </p:nvSpPr>
        <p:spPr>
          <a:xfrm>
            <a:off x="2524174" y="947471"/>
            <a:ext cx="692580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u="sng"/>
            </a:lvl1pPr>
          </a:lstStyle>
          <a:p>
            <a:pPr/>
            <a:r>
              <a:t>Pattern</a:t>
            </a:r>
          </a:p>
        </p:txBody>
      </p:sp>
      <p:sp>
        <p:nvSpPr>
          <p:cNvPr id="279" name="TextBox 49"/>
          <p:cNvSpPr txBox="1"/>
          <p:nvPr/>
        </p:nvSpPr>
        <p:spPr>
          <a:xfrm>
            <a:off x="8688288" y="960983"/>
            <a:ext cx="1230148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u="sng"/>
            </a:lvl1pPr>
          </a:lstStyle>
          <a:p>
            <a:pPr/>
            <a:r>
              <a:t>Interpretation</a:t>
            </a:r>
          </a:p>
        </p:txBody>
      </p:sp>
      <p:sp>
        <p:nvSpPr>
          <p:cNvPr id="280" name="Rectangle 9"/>
          <p:cNvSpPr txBox="1"/>
          <p:nvPr/>
        </p:nvSpPr>
        <p:spPr>
          <a:xfrm>
            <a:off x="5977216" y="3244332"/>
            <a:ext cx="17300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 </a:t>
            </a:r>
          </a:p>
        </p:txBody>
      </p:sp>
      <p:sp>
        <p:nvSpPr>
          <p:cNvPr id="281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2"/>
      <p:bldP build="whole" bldLvl="1" animBg="1" rev="0" advAuto="0" spid="277" grpId="3"/>
      <p:bldP build="whole" bldLvl="1" animBg="1" rev="0" advAuto="0" spid="2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30"/>
          <p:cNvSpPr/>
          <p:nvPr/>
        </p:nvSpPr>
        <p:spPr>
          <a:xfrm>
            <a:off x="2789239" y="1930400"/>
            <a:ext cx="4192588" cy="419893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7" name="Straight Connector 10"/>
          <p:cNvSpPr/>
          <p:nvPr/>
        </p:nvSpPr>
        <p:spPr>
          <a:xfrm>
            <a:off x="8694739" y="3430587"/>
            <a:ext cx="593727" cy="563564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Straight Connector 12"/>
          <p:cNvSpPr/>
          <p:nvPr/>
        </p:nvSpPr>
        <p:spPr>
          <a:xfrm flipH="1">
            <a:off x="8102600" y="3430587"/>
            <a:ext cx="593727" cy="563564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Straight Connector 15"/>
          <p:cNvSpPr/>
          <p:nvPr/>
        </p:nvSpPr>
        <p:spPr>
          <a:xfrm flipV="1">
            <a:off x="8695373" y="2629535"/>
            <a:ext cx="2" cy="800102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Straight Connector 18"/>
          <p:cNvSpPr/>
          <p:nvPr/>
        </p:nvSpPr>
        <p:spPr>
          <a:xfrm flipV="1">
            <a:off x="8696324" y="2863849"/>
            <a:ext cx="592140" cy="565151"/>
          </a:xfrm>
          <a:prstGeom prst="line">
            <a:avLst/>
          </a:prstGeom>
          <a:ln w="762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TextBox 20"/>
          <p:cNvSpPr txBox="1"/>
          <p:nvPr/>
        </p:nvSpPr>
        <p:spPr>
          <a:xfrm>
            <a:off x="8467724" y="2057399"/>
            <a:ext cx="320387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M</a:t>
            </a:r>
          </a:p>
        </p:txBody>
      </p:sp>
      <p:sp>
        <p:nvSpPr>
          <p:cNvPr id="292" name="TextBox 21"/>
          <p:cNvSpPr txBox="1"/>
          <p:nvPr/>
        </p:nvSpPr>
        <p:spPr>
          <a:xfrm>
            <a:off x="9288463" y="2209799"/>
            <a:ext cx="1244013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Early G1</a:t>
            </a:r>
          </a:p>
        </p:txBody>
      </p:sp>
      <p:sp>
        <p:nvSpPr>
          <p:cNvPr id="293" name="TextBox 22"/>
          <p:cNvSpPr txBox="1"/>
          <p:nvPr/>
        </p:nvSpPr>
        <p:spPr>
          <a:xfrm>
            <a:off x="9288463" y="4225926"/>
            <a:ext cx="103491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Mid G1</a:t>
            </a:r>
          </a:p>
        </p:txBody>
      </p:sp>
      <p:sp>
        <p:nvSpPr>
          <p:cNvPr id="294" name="TextBox 23"/>
          <p:cNvSpPr txBox="1"/>
          <p:nvPr/>
        </p:nvSpPr>
        <p:spPr>
          <a:xfrm>
            <a:off x="7543799" y="3886201"/>
            <a:ext cx="250735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S</a:t>
            </a:r>
          </a:p>
        </p:txBody>
      </p:sp>
      <p:sp>
        <p:nvSpPr>
          <p:cNvPr id="295" name="TextBox 24"/>
          <p:cNvSpPr txBox="1"/>
          <p:nvPr/>
        </p:nvSpPr>
        <p:spPr>
          <a:xfrm rot="13685097">
            <a:off x="7971777" y="2634777"/>
            <a:ext cx="325174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800"/>
            </a:lvl1pPr>
          </a:lstStyle>
          <a:p>
            <a:pPr/>
            <a:r>
              <a:t>V</a:t>
            </a:r>
          </a:p>
        </p:txBody>
      </p:sp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2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97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298" name="Title 23"/>
          <p:cNvSpPr txBox="1"/>
          <p:nvPr>
            <p:ph type="title"/>
          </p:nvPr>
        </p:nvSpPr>
        <p:spPr>
          <a:xfrm>
            <a:off x="1524000" y="84138"/>
            <a:ext cx="9144000" cy="1143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Chromosome folding dynamics during the cell cycle</a:t>
            </a:r>
          </a:p>
        </p:txBody>
      </p:sp>
      <p:pic>
        <p:nvPicPr>
          <p:cNvPr id="299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7450" y="1603375"/>
            <a:ext cx="4524377" cy="4525965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0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35239" y="1625600"/>
            <a:ext cx="4446588" cy="4503738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301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125" y="1614487"/>
            <a:ext cx="4457700" cy="4514852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02" name="Rectangle 26"/>
          <p:cNvSpPr/>
          <p:nvPr/>
        </p:nvSpPr>
        <p:spPr>
          <a:xfrm rot="16200000">
            <a:off x="3940176" y="-1190626"/>
            <a:ext cx="914402" cy="5140326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3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rcRect l="0" t="26549" r="51282" b="0"/>
          <a:stretch>
            <a:fillRect/>
          </a:stretch>
        </p:blipFill>
        <p:spPr>
          <a:xfrm rot="5400000">
            <a:off x="4537869" y="-992982"/>
            <a:ext cx="598490" cy="4362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9" descr="Picture 29"/>
          <p:cNvPicPr>
            <a:picLocks noChangeAspect="1"/>
          </p:cNvPicPr>
          <p:nvPr/>
        </p:nvPicPr>
        <p:blipFill>
          <a:blip r:embed="rId7">
            <a:extLst/>
          </a:blip>
          <a:srcRect l="38461" t="26549" r="25639" b="0"/>
          <a:stretch>
            <a:fillRect/>
          </a:stretch>
        </p:blipFill>
        <p:spPr>
          <a:xfrm flipH="1" rot="16200000">
            <a:off x="4702176" y="-530225"/>
            <a:ext cx="441327" cy="436245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 25"/>
          <p:cNvSpPr/>
          <p:nvPr/>
        </p:nvSpPr>
        <p:spPr>
          <a:xfrm>
            <a:off x="1811338" y="1295400"/>
            <a:ext cx="914402" cy="513873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6" name="Picture 27" descr="Picture 27"/>
          <p:cNvPicPr>
            <a:picLocks noChangeAspect="1"/>
          </p:cNvPicPr>
          <p:nvPr/>
        </p:nvPicPr>
        <p:blipFill>
          <a:blip r:embed="rId7">
            <a:extLst/>
          </a:blip>
          <a:srcRect l="0" t="26549" r="25641" b="0"/>
          <a:stretch>
            <a:fillRect/>
          </a:stretch>
        </p:blipFill>
        <p:spPr>
          <a:xfrm>
            <a:off x="1795463" y="1912938"/>
            <a:ext cx="914402" cy="436245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24"/>
          <p:cNvSpPr txBox="1"/>
          <p:nvPr/>
        </p:nvSpPr>
        <p:spPr>
          <a:xfrm>
            <a:off x="6611346" y="6385123"/>
            <a:ext cx="4229307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/>
            </a:pPr>
            <a:r>
              <a:t>Naumova, Imakaev, Fudenberg et al</a:t>
            </a:r>
            <a:r>
              <a:rPr i="1"/>
              <a:t>. Science </a:t>
            </a:r>
            <a:r>
              <a:t>(2013)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3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3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3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3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2"/>
      <p:bldP build="whole" bldLvl="1" animBg="1" rev="0" advAuto="0" spid="288" grpId="4"/>
      <p:bldP build="whole" bldLvl="1" animBg="1" rev="0" advAuto="0" spid="289" grpId="7"/>
      <p:bldP build="whole" bldLvl="1" animBg="1" rev="0" advAuto="0" spid="288" grpId="6"/>
      <p:bldP build="whole" bldLvl="1" animBg="1" rev="0" advAuto="0" spid="289" grpId="9"/>
      <p:bldP build="whole" bldLvl="1" animBg="1" rev="0" advAuto="0" spid="299" grpId="8"/>
      <p:bldP build="whole" bldLvl="1" animBg="1" rev="0" advAuto="0" spid="287" grpId="1"/>
      <p:bldP build="whole" bldLvl="1" animBg="1" rev="0" advAuto="0" spid="297" grpId="5"/>
      <p:bldP build="whole" bldLvl="1" animBg="1" rev="0" advAuto="0" spid="287" grpId="3"/>
      <p:bldP build="whole" bldLvl="1" animBg="1" rev="0" advAuto="0" spid="296" grpId="2"/>
      <p:bldP build="whole" bldLvl="1" animBg="1" rev="0" advAuto="0" spid="301" grpId="13"/>
      <p:bldP build="whole" bldLvl="1" animBg="1" rev="0" advAuto="0" spid="300" grpId="11"/>
      <p:bldP build="whole" bldLvl="1" animBg="1" rev="0" advAuto="0" spid="290" grpId="1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Hi-C processing pipeline</a:t>
            </a:r>
          </a:p>
        </p:txBody>
      </p:sp>
      <p:sp>
        <p:nvSpPr>
          <p:cNvPr id="31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Pipeline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bwa</a:t>
            </a:r>
            <a:r>
              <a:rPr i="0"/>
              <a:t> – map paired-end reads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pairtools</a:t>
            </a:r>
            <a:r>
              <a:rPr i="0"/>
              <a:t> – parse mapping output, classify and filter pairs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cooler</a:t>
            </a:r>
            <a:r>
              <a:rPr i="0"/>
              <a:t> – aggregate pairs into contact matrices and normalize</a:t>
            </a:r>
          </a:p>
          <a:p>
            <a:pPr lvl="1" marL="685800" indent="-228600">
              <a:spcBef>
                <a:spcPts val="500"/>
              </a:spcBef>
              <a:defRPr sz="2400"/>
            </a:pPr>
          </a:p>
          <a:p>
            <a:pPr lvl="1" marL="685800" indent="-228600">
              <a:spcBef>
                <a:spcPts val="500"/>
              </a:spcBef>
              <a:defRPr sz="2400"/>
            </a:pPr>
          </a:p>
          <a:p>
            <a:pPr/>
            <a:r>
              <a:t>Distiller:</a:t>
            </a:r>
          </a:p>
          <a:p>
            <a:pPr lvl="1" marL="685800" indent="-228600">
              <a:spcBef>
                <a:spcPts val="500"/>
              </a:spcBef>
              <a:defRPr i="1" sz="2400"/>
            </a:pPr>
            <a:r>
              <a:t>nextflow</a:t>
            </a:r>
            <a:r>
              <a:rPr i="0"/>
              <a:t>-based scalable and reproducible implementation</a:t>
            </a:r>
          </a:p>
        </p:txBody>
      </p:sp>
      <p:sp>
        <p:nvSpPr>
          <p:cNvPr id="314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110"/>
          <p:cNvSpPr txBox="1"/>
          <p:nvPr>
            <p:ph type="title"/>
          </p:nvPr>
        </p:nvSpPr>
        <p:spPr>
          <a:xfrm>
            <a:off x="415599" y="593366"/>
            <a:ext cx="11360802" cy="763602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0">
              <a:defRPr sz="3400"/>
            </a:lvl1pPr>
          </a:lstStyle>
          <a:p>
            <a:pPr/>
            <a:r>
              <a:t>Distiller pipeline: .fastq -&gt; .pairs + .bam -&gt; .cool</a:t>
            </a:r>
          </a:p>
        </p:txBody>
      </p:sp>
      <p:grpSp>
        <p:nvGrpSpPr>
          <p:cNvPr id="319" name="Shape 111"/>
          <p:cNvGrpSpPr/>
          <p:nvPr/>
        </p:nvGrpSpPr>
        <p:grpSpPr>
          <a:xfrm>
            <a:off x="4285699" y="1766398"/>
            <a:ext cx="2358404" cy="1108803"/>
            <a:chOff x="0" y="0"/>
            <a:chExt cx="2358402" cy="1108801"/>
          </a:xfrm>
        </p:grpSpPr>
        <p:sp>
          <p:nvSpPr>
            <p:cNvPr id="317" name="Rectangle"/>
            <p:cNvSpPr/>
            <p:nvPr/>
          </p:nvSpPr>
          <p:spPr>
            <a:xfrm>
              <a:off x="-1" y="0"/>
              <a:ext cx="2358404" cy="11088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18" name="Parse .bam…"/>
            <p:cNvSpPr txBox="1"/>
            <p:nvPr/>
          </p:nvSpPr>
          <p:spPr>
            <a:xfrm>
              <a:off x="-1" y="-1"/>
              <a:ext cx="2358404" cy="1043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Parse .bam </a:t>
              </a:r>
            </a:p>
            <a:p>
              <a:pPr algn="ctr"/>
              <a:r>
                <a:t>into Hi-C pairs</a:t>
              </a:r>
            </a:p>
            <a:p>
              <a:pPr algn="ctr"/>
              <a:r>
                <a:t>(</a:t>
              </a:r>
              <a:r>
                <a:rPr b="1"/>
                <a:t>.pairsam</a:t>
              </a:r>
              <a:r>
                <a:t>)</a:t>
              </a:r>
            </a:p>
          </p:txBody>
        </p:sp>
      </p:grpSp>
      <p:grpSp>
        <p:nvGrpSpPr>
          <p:cNvPr id="322" name="Shape 112"/>
          <p:cNvGrpSpPr/>
          <p:nvPr/>
        </p:nvGrpSpPr>
        <p:grpSpPr>
          <a:xfrm>
            <a:off x="8538667" y="1905131"/>
            <a:ext cx="1886002" cy="832003"/>
            <a:chOff x="0" y="0"/>
            <a:chExt cx="1886000" cy="832001"/>
          </a:xfrm>
        </p:grpSpPr>
        <p:sp>
          <p:nvSpPr>
            <p:cNvPr id="320" name="Rectangle"/>
            <p:cNvSpPr/>
            <p:nvPr/>
          </p:nvSpPr>
          <p:spPr>
            <a:xfrm>
              <a:off x="0" y="-1"/>
              <a:ext cx="1886001" cy="832003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21" name="Merge runs into libraries"/>
            <p:cNvSpPr txBox="1"/>
            <p:nvPr/>
          </p:nvSpPr>
          <p:spPr>
            <a:xfrm>
              <a:off x="0" y="0"/>
              <a:ext cx="1886001" cy="77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/>
            </a:lstStyle>
            <a:p>
              <a:pPr/>
              <a:r>
                <a:t>Merge runs into libraries</a:t>
              </a:r>
            </a:p>
          </p:txBody>
        </p:sp>
      </p:grpSp>
      <p:grpSp>
        <p:nvGrpSpPr>
          <p:cNvPr id="325" name="Shape 113"/>
          <p:cNvGrpSpPr/>
          <p:nvPr/>
        </p:nvGrpSpPr>
        <p:grpSpPr>
          <a:xfrm>
            <a:off x="8027265" y="4034330"/>
            <a:ext cx="3061203" cy="1659204"/>
            <a:chOff x="0" y="-1"/>
            <a:chExt cx="3061202" cy="1659202"/>
          </a:xfrm>
        </p:grpSpPr>
        <p:sp>
          <p:nvSpPr>
            <p:cNvPr id="323" name="Rectangle"/>
            <p:cNvSpPr/>
            <p:nvPr/>
          </p:nvSpPr>
          <p:spPr>
            <a:xfrm>
              <a:off x="-1" y="-2"/>
              <a:ext cx="3061203" cy="16592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24" name="Set aside unmapped…"/>
            <p:cNvSpPr txBox="1"/>
            <p:nvPr/>
          </p:nvSpPr>
          <p:spPr>
            <a:xfrm>
              <a:off x="-1" y="-2"/>
              <a:ext cx="3061203" cy="1577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Set aside unmapped</a:t>
              </a:r>
            </a:p>
            <a:p>
              <a:pPr algn="ctr"/>
              <a:r>
                <a:t>/multimapped</a:t>
              </a:r>
            </a:p>
            <a:p>
              <a:pPr algn="ctr"/>
              <a:r>
                <a:t>/chimeras</a:t>
              </a:r>
            </a:p>
            <a:p>
              <a:pPr algn="ctr"/>
              <a:r>
                <a:t>[/random breaks]</a:t>
              </a:r>
            </a:p>
            <a:p>
              <a:pPr algn="ctr"/>
              <a:r>
                <a:t>/PCR duplicates (+/- N bp)</a:t>
              </a:r>
            </a:p>
          </p:txBody>
        </p:sp>
      </p:grpSp>
      <p:grpSp>
        <p:nvGrpSpPr>
          <p:cNvPr id="328" name="Shape 114"/>
          <p:cNvGrpSpPr/>
          <p:nvPr/>
        </p:nvGrpSpPr>
        <p:grpSpPr>
          <a:xfrm>
            <a:off x="587764" y="1904799"/>
            <a:ext cx="1989605" cy="832003"/>
            <a:chOff x="-1" y="0"/>
            <a:chExt cx="1989603" cy="832001"/>
          </a:xfrm>
        </p:grpSpPr>
        <p:sp>
          <p:nvSpPr>
            <p:cNvPr id="326" name="Rectangle"/>
            <p:cNvSpPr/>
            <p:nvPr/>
          </p:nvSpPr>
          <p:spPr>
            <a:xfrm>
              <a:off x="-2" y="-1"/>
              <a:ext cx="1989605" cy="832003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7" name="Map .fastq…"/>
            <p:cNvSpPr txBox="1"/>
            <p:nvPr/>
          </p:nvSpPr>
          <p:spPr>
            <a:xfrm>
              <a:off x="-2" y="0"/>
              <a:ext cx="1989605" cy="77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Map </a:t>
              </a:r>
              <a:r>
                <a:rPr b="1"/>
                <a:t>.fastq</a:t>
              </a:r>
              <a:endParaRPr b="1"/>
            </a:p>
            <a:p>
              <a:pPr/>
              <a:r>
                <a:t>(bwa mem -SP)</a:t>
              </a:r>
            </a:p>
          </p:txBody>
        </p:sp>
      </p:grpSp>
      <p:grpSp>
        <p:nvGrpSpPr>
          <p:cNvPr id="331" name="Shape 115"/>
          <p:cNvGrpSpPr/>
          <p:nvPr/>
        </p:nvGrpSpPr>
        <p:grpSpPr>
          <a:xfrm>
            <a:off x="4372700" y="4093975"/>
            <a:ext cx="2184402" cy="1659204"/>
            <a:chOff x="0" y="-1"/>
            <a:chExt cx="2184400" cy="1659202"/>
          </a:xfrm>
        </p:grpSpPr>
        <p:sp>
          <p:nvSpPr>
            <p:cNvPr id="329" name="Rectangle"/>
            <p:cNvSpPr/>
            <p:nvPr/>
          </p:nvSpPr>
          <p:spPr>
            <a:xfrm>
              <a:off x="0" y="-2"/>
              <a:ext cx="2184401" cy="16592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30" name="Make…"/>
            <p:cNvSpPr txBox="1"/>
            <p:nvPr/>
          </p:nvSpPr>
          <p:spPr>
            <a:xfrm>
              <a:off x="0" y="-2"/>
              <a:ext cx="2184401" cy="1577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</a:t>
              </a:r>
            </a:p>
            <a:p>
              <a:pPr algn="ctr"/>
              <a:r>
                <a:t>DCIC </a:t>
              </a:r>
              <a:r>
                <a:rPr b="1"/>
                <a:t>.pairs</a:t>
              </a:r>
              <a:endParaRPr b="1"/>
            </a:p>
            <a:p>
              <a:pPr algn="ctr"/>
              <a:r>
                <a:t> and </a:t>
              </a:r>
            </a:p>
            <a:p>
              <a:pPr algn="ctr">
                <a:defRPr b="1"/>
              </a:pPr>
              <a:r>
                <a:t>.bam</a:t>
              </a:r>
              <a:r>
                <a:rPr b="0"/>
                <a:t> with Hi-C information</a:t>
              </a:r>
            </a:p>
          </p:txBody>
        </p:sp>
      </p:grpSp>
      <p:grpSp>
        <p:nvGrpSpPr>
          <p:cNvPr id="334" name="Shape 116"/>
          <p:cNvGrpSpPr/>
          <p:nvPr/>
        </p:nvGrpSpPr>
        <p:grpSpPr>
          <a:xfrm>
            <a:off x="528732" y="4205111"/>
            <a:ext cx="2184402" cy="1438402"/>
            <a:chOff x="0" y="0"/>
            <a:chExt cx="2184400" cy="1438401"/>
          </a:xfrm>
        </p:grpSpPr>
        <p:sp>
          <p:nvSpPr>
            <p:cNvPr id="332" name="Rectangle"/>
            <p:cNvSpPr/>
            <p:nvPr/>
          </p:nvSpPr>
          <p:spPr>
            <a:xfrm>
              <a:off x="0" y="-1"/>
              <a:ext cx="2184401" cy="1438403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33" name="Make binned…"/>
            <p:cNvSpPr txBox="1"/>
            <p:nvPr/>
          </p:nvSpPr>
          <p:spPr>
            <a:xfrm>
              <a:off x="0" y="-1"/>
              <a:ext cx="2184401" cy="1310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/>
            <a:p>
              <a:pPr algn="ctr"/>
              <a:r>
                <a:t>Make binned</a:t>
              </a:r>
            </a:p>
            <a:p>
              <a:pPr algn="ctr"/>
              <a:r>
                <a:t>matrices (</a:t>
              </a:r>
              <a:r>
                <a:rPr b="1"/>
                <a:t>.cool</a:t>
              </a:r>
              <a:r>
                <a:t>)</a:t>
              </a:r>
            </a:p>
            <a:p>
              <a:pPr algn="ctr"/>
              <a:r>
                <a:t>for libraries</a:t>
              </a:r>
            </a:p>
            <a:p>
              <a:pPr algn="ctr"/>
              <a:r>
                <a:t>and library groups</a:t>
              </a:r>
            </a:p>
          </p:txBody>
        </p:sp>
      </p:grpSp>
      <p:sp>
        <p:nvSpPr>
          <p:cNvPr id="335" name="Shape 117"/>
          <p:cNvSpPr/>
          <p:nvPr/>
        </p:nvSpPr>
        <p:spPr>
          <a:xfrm>
            <a:off x="3092031" y="2320800"/>
            <a:ext cx="856002" cy="2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6" name="Shape 118"/>
          <p:cNvSpPr/>
          <p:nvPr/>
        </p:nvSpPr>
        <p:spPr>
          <a:xfrm>
            <a:off x="6961067" y="2315131"/>
            <a:ext cx="1126002" cy="2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7" name="Shape 119"/>
          <p:cNvSpPr/>
          <p:nvPr/>
        </p:nvSpPr>
        <p:spPr>
          <a:xfrm>
            <a:off x="9481666" y="2933467"/>
            <a:ext cx="2" cy="745202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8" name="Shape 120"/>
          <p:cNvSpPr/>
          <p:nvPr/>
        </p:nvSpPr>
        <p:spPr>
          <a:xfrm flipH="1">
            <a:off x="6821500" y="4924847"/>
            <a:ext cx="1030401" cy="2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Shape 121"/>
          <p:cNvSpPr/>
          <p:nvPr/>
        </p:nvSpPr>
        <p:spPr>
          <a:xfrm flipH="1">
            <a:off x="3109533" y="4925581"/>
            <a:ext cx="792802" cy="2"/>
          </a:xfrm>
          <a:prstGeom prst="line">
            <a:avLst/>
          </a:prstGeom>
          <a:ln>
            <a:solidFill>
              <a:srgbClr val="44546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Slide Number"/>
          <p:cNvSpPr txBox="1"/>
          <p:nvPr>
            <p:ph type="sldNum" sz="quarter" idx="4294967295"/>
          </p:nvPr>
        </p:nvSpPr>
        <p:spPr>
          <a:xfrm>
            <a:off x="11672816" y="6299694"/>
            <a:ext cx="355391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112"/>
          <p:cNvSpPr txBox="1"/>
          <p:nvPr>
            <p:ph type="title"/>
          </p:nvPr>
        </p:nvSpPr>
        <p:spPr>
          <a:xfrm>
            <a:off x="415599" y="-16233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0">
              <a:defRPr sz="3400"/>
            </a:lvl1pPr>
          </a:lstStyle>
          <a:p>
            <a:pPr/>
            <a:r>
              <a:t>Distiller data flow example</a:t>
            </a:r>
          </a:p>
        </p:txBody>
      </p:sp>
      <p:sp>
        <p:nvSpPr>
          <p:cNvPr id="343" name="Shape 113"/>
          <p:cNvSpPr txBox="1"/>
          <p:nvPr/>
        </p:nvSpPr>
        <p:spPr>
          <a:xfrm>
            <a:off x="2535265" y="4441599"/>
            <a:ext cx="1206002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 sz="2400">
                <a:solidFill>
                  <a:srgbClr val="38761D"/>
                </a:solidFill>
              </a:defRPr>
            </a:lvl1pPr>
          </a:lstStyle>
          <a:p>
            <a:pPr/>
            <a:r>
              <a:t>.bam</a:t>
            </a:r>
          </a:p>
        </p:txBody>
      </p:sp>
      <p:sp>
        <p:nvSpPr>
          <p:cNvPr id="344" name="Shape 114"/>
          <p:cNvSpPr/>
          <p:nvPr/>
        </p:nvSpPr>
        <p:spPr>
          <a:xfrm>
            <a:off x="1308399" y="2883331"/>
            <a:ext cx="330002" cy="2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Shape 115"/>
          <p:cNvSpPr/>
          <p:nvPr/>
        </p:nvSpPr>
        <p:spPr>
          <a:xfrm>
            <a:off x="9132700" y="4149433"/>
            <a:ext cx="2" cy="292802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Shape 116"/>
          <p:cNvSpPr/>
          <p:nvPr/>
        </p:nvSpPr>
        <p:spPr>
          <a:xfrm>
            <a:off x="5878167" y="4149433"/>
            <a:ext cx="2" cy="292802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Shape 117"/>
          <p:cNvSpPr/>
          <p:nvPr/>
        </p:nvSpPr>
        <p:spPr>
          <a:xfrm>
            <a:off x="2929067" y="4149433"/>
            <a:ext cx="2" cy="292802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8" name="Shape 118"/>
          <p:cNvSpPr txBox="1"/>
          <p:nvPr/>
        </p:nvSpPr>
        <p:spPr>
          <a:xfrm>
            <a:off x="5384998" y="4441599"/>
            <a:ext cx="1103853" cy="16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 sz="2400">
                <a:solidFill>
                  <a:srgbClr val="38761D"/>
                </a:solidFill>
              </a:defRPr>
            </a:pPr>
            <a:r>
              <a:t>.pairs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.bam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49" name="Shape 119"/>
          <p:cNvSpPr txBox="1"/>
          <p:nvPr/>
        </p:nvSpPr>
        <p:spPr>
          <a:xfrm>
            <a:off x="8732266" y="4441599"/>
            <a:ext cx="1206003" cy="95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 sz="2400">
                <a:solidFill>
                  <a:srgbClr val="38761D"/>
                </a:solidFill>
              </a:defRPr>
            </a:pPr>
            <a:r>
              <a:t>.cool</a:t>
            </a:r>
          </a:p>
          <a:p>
            <a:pPr>
              <a:defRPr i="1" sz="2400">
                <a:solidFill>
                  <a:srgbClr val="38761D"/>
                </a:solidFill>
              </a:defRPr>
            </a:pPr>
            <a:r>
              <a:t>.stats</a:t>
            </a:r>
          </a:p>
        </p:txBody>
      </p:sp>
      <p:sp>
        <p:nvSpPr>
          <p:cNvPr id="350" name="Shape 120"/>
          <p:cNvSpPr txBox="1"/>
          <p:nvPr/>
        </p:nvSpPr>
        <p:spPr>
          <a:xfrm>
            <a:off x="260505" y="2490033"/>
            <a:ext cx="1010696" cy="1666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 sz="2400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 sz="2400">
                <a:solidFill>
                  <a:srgbClr val="980000"/>
                </a:solidFill>
              </a:defRPr>
            </a:pPr>
            <a:r>
              <a:t>SRA</a:t>
            </a:r>
          </a:p>
          <a:p>
            <a:pPr>
              <a:defRPr sz="2400">
                <a:solidFill>
                  <a:srgbClr val="980000"/>
                </a:solidFill>
              </a:defRPr>
            </a:pPr>
          </a:p>
        </p:txBody>
      </p:sp>
      <p:grpSp>
        <p:nvGrpSpPr>
          <p:cNvPr id="353" name="Shape 121"/>
          <p:cNvGrpSpPr/>
          <p:nvPr/>
        </p:nvGrpSpPr>
        <p:grpSpPr>
          <a:xfrm>
            <a:off x="2036771" y="2417765"/>
            <a:ext cx="1042403" cy="434299"/>
            <a:chOff x="0" y="0"/>
            <a:chExt cx="1042401" cy="434298"/>
          </a:xfrm>
        </p:grpSpPr>
        <p:sp>
          <p:nvSpPr>
            <p:cNvPr id="351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52" name="lane1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356" name="Shape 122"/>
          <p:cNvGrpSpPr/>
          <p:nvPr/>
        </p:nvGrpSpPr>
        <p:grpSpPr>
          <a:xfrm>
            <a:off x="2210304" y="2740648"/>
            <a:ext cx="1042403" cy="434299"/>
            <a:chOff x="0" y="0"/>
            <a:chExt cx="1042401" cy="434298"/>
          </a:xfrm>
        </p:grpSpPr>
        <p:sp>
          <p:nvSpPr>
            <p:cNvPr id="354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55" name="lane2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359" name="Shape 123"/>
          <p:cNvGrpSpPr/>
          <p:nvPr/>
        </p:nvGrpSpPr>
        <p:grpSpPr>
          <a:xfrm>
            <a:off x="2394069" y="3068897"/>
            <a:ext cx="1042403" cy="434299"/>
            <a:chOff x="0" y="0"/>
            <a:chExt cx="1042401" cy="434298"/>
          </a:xfrm>
        </p:grpSpPr>
        <p:sp>
          <p:nvSpPr>
            <p:cNvPr id="357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58" name="lane3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sp>
        <p:nvSpPr>
          <p:cNvPr id="360" name="Shape 124"/>
          <p:cNvSpPr txBox="1"/>
          <p:nvPr/>
        </p:nvSpPr>
        <p:spPr>
          <a:xfrm>
            <a:off x="2332071" y="1458566"/>
            <a:ext cx="1206002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runs</a:t>
            </a:r>
          </a:p>
        </p:txBody>
      </p:sp>
      <p:sp>
        <p:nvSpPr>
          <p:cNvPr id="361" name="Shape 125"/>
          <p:cNvSpPr txBox="1"/>
          <p:nvPr/>
        </p:nvSpPr>
        <p:spPr>
          <a:xfrm>
            <a:off x="5130932" y="1458566"/>
            <a:ext cx="1493202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libraries</a:t>
            </a:r>
          </a:p>
        </p:txBody>
      </p:sp>
      <p:grpSp>
        <p:nvGrpSpPr>
          <p:cNvPr id="364" name="Shape 126"/>
          <p:cNvGrpSpPr/>
          <p:nvPr/>
        </p:nvGrpSpPr>
        <p:grpSpPr>
          <a:xfrm>
            <a:off x="5212736" y="2672100"/>
            <a:ext cx="1302803" cy="434299"/>
            <a:chOff x="0" y="0"/>
            <a:chExt cx="1302802" cy="434298"/>
          </a:xfrm>
        </p:grpSpPr>
        <p:sp>
          <p:nvSpPr>
            <p:cNvPr id="362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63" name="WT-HindIII-R1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WT-HindIII-R1</a:t>
              </a:r>
            </a:p>
          </p:txBody>
        </p:sp>
      </p:grpSp>
      <p:sp>
        <p:nvSpPr>
          <p:cNvPr id="365" name="Shape 127"/>
          <p:cNvSpPr txBox="1"/>
          <p:nvPr/>
        </p:nvSpPr>
        <p:spPr>
          <a:xfrm>
            <a:off x="8069829" y="1458566"/>
            <a:ext cx="2708801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library groups</a:t>
            </a:r>
          </a:p>
        </p:txBody>
      </p:sp>
      <p:grpSp>
        <p:nvGrpSpPr>
          <p:cNvPr id="368" name="Shape 128"/>
          <p:cNvGrpSpPr/>
          <p:nvPr/>
        </p:nvGrpSpPr>
        <p:grpSpPr>
          <a:xfrm>
            <a:off x="8428504" y="3039965"/>
            <a:ext cx="1302803" cy="434299"/>
            <a:chOff x="0" y="0"/>
            <a:chExt cx="1302802" cy="434298"/>
          </a:xfrm>
        </p:grpSpPr>
        <p:sp>
          <p:nvSpPr>
            <p:cNvPr id="366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67" name="WT-HindIII-all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WT-HindIII-all</a:t>
              </a:r>
            </a:p>
          </p:txBody>
        </p:sp>
      </p:grpSp>
      <p:sp>
        <p:nvSpPr>
          <p:cNvPr id="369" name="Shape 129"/>
          <p:cNvSpPr/>
          <p:nvPr/>
        </p:nvSpPr>
        <p:spPr>
          <a:xfrm flipV="1">
            <a:off x="6498902" y="3238367"/>
            <a:ext cx="1929602" cy="526802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Shape 130"/>
          <p:cNvSpPr/>
          <p:nvPr/>
        </p:nvSpPr>
        <p:spPr>
          <a:xfrm>
            <a:off x="6520439" y="2964327"/>
            <a:ext cx="1903304" cy="217730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Shape 131"/>
          <p:cNvSpPr/>
          <p:nvPr/>
        </p:nvSpPr>
        <p:spPr>
          <a:xfrm>
            <a:off x="4038103" y="2883331"/>
            <a:ext cx="598402" cy="2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2" name="Shape 132"/>
          <p:cNvSpPr txBox="1"/>
          <p:nvPr/>
        </p:nvSpPr>
        <p:spPr>
          <a:xfrm>
            <a:off x="3651074" y="2285999"/>
            <a:ext cx="1256227" cy="95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 sz="2400">
                <a:solidFill>
                  <a:srgbClr val="B45F06"/>
                </a:solidFill>
              </a:defRPr>
            </a:lvl1pPr>
          </a:lstStyle>
          <a:p>
            <a:pPr/>
            <a:r>
              <a:t>pairsam</a:t>
            </a:r>
          </a:p>
        </p:txBody>
      </p:sp>
      <p:grpSp>
        <p:nvGrpSpPr>
          <p:cNvPr id="375" name="Shape 133"/>
          <p:cNvGrpSpPr/>
          <p:nvPr/>
        </p:nvGrpSpPr>
        <p:grpSpPr>
          <a:xfrm>
            <a:off x="5212736" y="3233547"/>
            <a:ext cx="1302803" cy="713699"/>
            <a:chOff x="0" y="0"/>
            <a:chExt cx="1302802" cy="713698"/>
          </a:xfrm>
        </p:grpSpPr>
        <p:sp>
          <p:nvSpPr>
            <p:cNvPr id="373" name="Rectangle"/>
            <p:cNvSpPr/>
            <p:nvPr/>
          </p:nvSpPr>
          <p:spPr>
            <a:xfrm>
              <a:off x="-1" y="0"/>
              <a:ext cx="1302804" cy="3968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74" name="..."/>
            <p:cNvSpPr txBox="1"/>
            <p:nvPr/>
          </p:nvSpPr>
          <p:spPr>
            <a:xfrm>
              <a:off x="-1" y="0"/>
              <a:ext cx="1302804" cy="71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3200"/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376" name="Slide Number"/>
          <p:cNvSpPr txBox="1"/>
          <p:nvPr>
            <p:ph type="sldNum" sz="quarter" idx="4294967295"/>
          </p:nvPr>
        </p:nvSpPr>
        <p:spPr>
          <a:xfrm>
            <a:off x="11672816" y="6299694"/>
            <a:ext cx="355391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138"/>
          <p:cNvSpPr txBox="1"/>
          <p:nvPr>
            <p:ph type="title"/>
          </p:nvPr>
        </p:nvSpPr>
        <p:spPr>
          <a:xfrm>
            <a:off x="415599" y="-16233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0">
              <a:defRPr sz="3400"/>
            </a:lvl1pPr>
          </a:lstStyle>
          <a:p>
            <a:pPr/>
            <a:r>
              <a:t>Distiller data flow</a:t>
            </a:r>
          </a:p>
        </p:txBody>
      </p:sp>
      <p:sp>
        <p:nvSpPr>
          <p:cNvPr id="379" name="Shape 139"/>
          <p:cNvSpPr txBox="1"/>
          <p:nvPr/>
        </p:nvSpPr>
        <p:spPr>
          <a:xfrm>
            <a:off x="2332065" y="6067199"/>
            <a:ext cx="1206002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380" name="Shape 140"/>
          <p:cNvSpPr txBox="1"/>
          <p:nvPr/>
        </p:nvSpPr>
        <p:spPr>
          <a:xfrm>
            <a:off x="10571298" y="4971033"/>
            <a:ext cx="1493202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sam/bam</a:t>
            </a:r>
          </a:p>
        </p:txBody>
      </p:sp>
      <p:sp>
        <p:nvSpPr>
          <p:cNvPr id="381" name="Shape 141"/>
          <p:cNvSpPr txBox="1"/>
          <p:nvPr/>
        </p:nvSpPr>
        <p:spPr>
          <a:xfrm>
            <a:off x="10571298" y="5376900"/>
            <a:ext cx="1493202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pairs</a:t>
            </a:r>
          </a:p>
        </p:txBody>
      </p:sp>
      <p:sp>
        <p:nvSpPr>
          <p:cNvPr id="382" name="Shape 142"/>
          <p:cNvSpPr txBox="1"/>
          <p:nvPr/>
        </p:nvSpPr>
        <p:spPr>
          <a:xfrm>
            <a:off x="10571298" y="5828100"/>
            <a:ext cx="1493202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coolers</a:t>
            </a:r>
          </a:p>
        </p:txBody>
      </p:sp>
      <p:sp>
        <p:nvSpPr>
          <p:cNvPr id="383" name="Shape 143"/>
          <p:cNvSpPr txBox="1"/>
          <p:nvPr/>
        </p:nvSpPr>
        <p:spPr>
          <a:xfrm>
            <a:off x="10571298" y="6224399"/>
            <a:ext cx="1493202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38761D"/>
                </a:solidFill>
              </a:defRPr>
            </a:lvl1pPr>
          </a:lstStyle>
          <a:p>
            <a:pPr/>
            <a:r>
              <a:t>stats</a:t>
            </a:r>
          </a:p>
        </p:txBody>
      </p:sp>
      <p:sp>
        <p:nvSpPr>
          <p:cNvPr id="384" name="Shape 144"/>
          <p:cNvSpPr/>
          <p:nvPr/>
        </p:nvSpPr>
        <p:spPr>
          <a:xfrm>
            <a:off x="1308399" y="1968931"/>
            <a:ext cx="330002" cy="2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5" name="Shape 145"/>
          <p:cNvSpPr/>
          <p:nvPr/>
        </p:nvSpPr>
        <p:spPr>
          <a:xfrm>
            <a:off x="1308399" y="3480098"/>
            <a:ext cx="330002" cy="2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6" name="Shape 146"/>
          <p:cNvSpPr/>
          <p:nvPr/>
        </p:nvSpPr>
        <p:spPr>
          <a:xfrm>
            <a:off x="1312793" y="4971033"/>
            <a:ext cx="330002" cy="2"/>
          </a:xfrm>
          <a:prstGeom prst="line">
            <a:avLst/>
          </a:prstGeom>
          <a:ln>
            <a:solidFill>
              <a:srgbClr val="98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Shape 147"/>
          <p:cNvSpPr/>
          <p:nvPr/>
        </p:nvSpPr>
        <p:spPr>
          <a:xfrm>
            <a:off x="9132700" y="5839967"/>
            <a:ext cx="2" cy="292802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Shape 148"/>
          <p:cNvSpPr/>
          <p:nvPr/>
        </p:nvSpPr>
        <p:spPr>
          <a:xfrm>
            <a:off x="5864767" y="5839967"/>
            <a:ext cx="2" cy="292802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9" name="Shape 149"/>
          <p:cNvSpPr/>
          <p:nvPr/>
        </p:nvSpPr>
        <p:spPr>
          <a:xfrm>
            <a:off x="2929067" y="5839967"/>
            <a:ext cx="2" cy="292802"/>
          </a:xfrm>
          <a:prstGeom prst="line">
            <a:avLst/>
          </a:prstGeom>
          <a:ln>
            <a:solidFill>
              <a:srgbClr val="38761D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Shape 150"/>
          <p:cNvSpPr txBox="1"/>
          <p:nvPr/>
        </p:nvSpPr>
        <p:spPr>
          <a:xfrm>
            <a:off x="5283398" y="6067199"/>
            <a:ext cx="1206003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391" name="Shape 151"/>
          <p:cNvSpPr txBox="1"/>
          <p:nvPr/>
        </p:nvSpPr>
        <p:spPr>
          <a:xfrm>
            <a:off x="8529066" y="6067199"/>
            <a:ext cx="1206003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38761D"/>
                </a:solidFill>
              </a:defRPr>
            </a:lvl1pPr>
          </a:lstStyle>
          <a:p>
            <a:pPr/>
            <a:r>
              <a:t>products</a:t>
            </a:r>
          </a:p>
        </p:txBody>
      </p:sp>
      <p:sp>
        <p:nvSpPr>
          <p:cNvPr id="392" name="Shape 152"/>
          <p:cNvSpPr txBox="1"/>
          <p:nvPr/>
        </p:nvSpPr>
        <p:spPr>
          <a:xfrm>
            <a:off x="309998" y="1730499"/>
            <a:ext cx="1206004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93" name="Shape 153"/>
          <p:cNvSpPr txBox="1"/>
          <p:nvPr/>
        </p:nvSpPr>
        <p:spPr>
          <a:xfrm>
            <a:off x="309998" y="3164832"/>
            <a:ext cx="1206004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394" name="Shape 154"/>
          <p:cNvSpPr txBox="1"/>
          <p:nvPr/>
        </p:nvSpPr>
        <p:spPr>
          <a:xfrm>
            <a:off x="309998" y="4671033"/>
            <a:ext cx="1206004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>
                <a:solidFill>
                  <a:srgbClr val="980000"/>
                </a:solidFill>
              </a:defRPr>
            </a:lvl1pPr>
          </a:lstStyle>
          <a:p>
            <a:pPr/>
            <a:r>
              <a:t>input</a:t>
            </a:r>
          </a:p>
        </p:txBody>
      </p:sp>
      <p:grpSp>
        <p:nvGrpSpPr>
          <p:cNvPr id="397" name="Shape 155"/>
          <p:cNvGrpSpPr/>
          <p:nvPr/>
        </p:nvGrpSpPr>
        <p:grpSpPr>
          <a:xfrm>
            <a:off x="2036771" y="1503365"/>
            <a:ext cx="1042403" cy="434299"/>
            <a:chOff x="0" y="0"/>
            <a:chExt cx="1042401" cy="434298"/>
          </a:xfrm>
        </p:grpSpPr>
        <p:sp>
          <p:nvSpPr>
            <p:cNvPr id="395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96" name="lane1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400" name="Shape 156"/>
          <p:cNvGrpSpPr/>
          <p:nvPr/>
        </p:nvGrpSpPr>
        <p:grpSpPr>
          <a:xfrm>
            <a:off x="2210304" y="1826248"/>
            <a:ext cx="1042403" cy="434299"/>
            <a:chOff x="0" y="0"/>
            <a:chExt cx="1042401" cy="434298"/>
          </a:xfrm>
        </p:grpSpPr>
        <p:sp>
          <p:nvSpPr>
            <p:cNvPr id="398" name="Rectangle"/>
            <p:cNvSpPr/>
            <p:nvPr/>
          </p:nvSpPr>
          <p:spPr>
            <a:xfrm>
              <a:off x="0" y="-1"/>
              <a:ext cx="1042403" cy="3968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399" name="lane2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403" name="Shape 157"/>
          <p:cNvGrpSpPr/>
          <p:nvPr/>
        </p:nvGrpSpPr>
        <p:grpSpPr>
          <a:xfrm>
            <a:off x="2394069" y="2154497"/>
            <a:ext cx="1042403" cy="434299"/>
            <a:chOff x="0" y="0"/>
            <a:chExt cx="1042401" cy="434298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1042403" cy="3968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02" name="lane3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sp>
        <p:nvSpPr>
          <p:cNvPr id="404" name="Shape 158"/>
          <p:cNvSpPr txBox="1"/>
          <p:nvPr/>
        </p:nvSpPr>
        <p:spPr>
          <a:xfrm>
            <a:off x="2332071" y="848966"/>
            <a:ext cx="1206002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runs</a:t>
            </a:r>
          </a:p>
        </p:txBody>
      </p:sp>
      <p:sp>
        <p:nvSpPr>
          <p:cNvPr id="405" name="Shape 159"/>
          <p:cNvSpPr txBox="1"/>
          <p:nvPr/>
        </p:nvSpPr>
        <p:spPr>
          <a:xfrm>
            <a:off x="5130932" y="848966"/>
            <a:ext cx="1493202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libraries</a:t>
            </a:r>
          </a:p>
        </p:txBody>
      </p:sp>
      <p:grpSp>
        <p:nvGrpSpPr>
          <p:cNvPr id="408" name="Shape 160"/>
          <p:cNvGrpSpPr/>
          <p:nvPr/>
        </p:nvGrpSpPr>
        <p:grpSpPr>
          <a:xfrm>
            <a:off x="5212736" y="1757700"/>
            <a:ext cx="1302803" cy="434299"/>
            <a:chOff x="0" y="0"/>
            <a:chExt cx="1302802" cy="434298"/>
          </a:xfrm>
        </p:grpSpPr>
        <p:sp>
          <p:nvSpPr>
            <p:cNvPr id="406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07" name="WT-HindIII-R1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WT-HindIII-R1</a:t>
              </a:r>
            </a:p>
          </p:txBody>
        </p:sp>
      </p:grpSp>
      <p:grpSp>
        <p:nvGrpSpPr>
          <p:cNvPr id="411" name="Shape 161"/>
          <p:cNvGrpSpPr/>
          <p:nvPr/>
        </p:nvGrpSpPr>
        <p:grpSpPr>
          <a:xfrm>
            <a:off x="2036771" y="3027365"/>
            <a:ext cx="1042403" cy="434299"/>
            <a:chOff x="0" y="0"/>
            <a:chExt cx="1042401" cy="434298"/>
          </a:xfrm>
        </p:grpSpPr>
        <p:sp>
          <p:nvSpPr>
            <p:cNvPr id="409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10" name="lane1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414" name="Shape 162"/>
          <p:cNvGrpSpPr/>
          <p:nvPr/>
        </p:nvGrpSpPr>
        <p:grpSpPr>
          <a:xfrm>
            <a:off x="2210304" y="3350247"/>
            <a:ext cx="1042403" cy="434299"/>
            <a:chOff x="0" y="0"/>
            <a:chExt cx="1042401" cy="434298"/>
          </a:xfrm>
        </p:grpSpPr>
        <p:sp>
          <p:nvSpPr>
            <p:cNvPr id="412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13" name="lane2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417" name="Shape 163"/>
          <p:cNvGrpSpPr/>
          <p:nvPr/>
        </p:nvGrpSpPr>
        <p:grpSpPr>
          <a:xfrm>
            <a:off x="2394069" y="3678499"/>
            <a:ext cx="1042403" cy="434299"/>
            <a:chOff x="0" y="0"/>
            <a:chExt cx="1042401" cy="434298"/>
          </a:xfrm>
        </p:grpSpPr>
        <p:sp>
          <p:nvSpPr>
            <p:cNvPr id="415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16" name="lane3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grpSp>
        <p:nvGrpSpPr>
          <p:cNvPr id="420" name="Shape 164"/>
          <p:cNvGrpSpPr/>
          <p:nvPr/>
        </p:nvGrpSpPr>
        <p:grpSpPr>
          <a:xfrm>
            <a:off x="2036771" y="4551367"/>
            <a:ext cx="1042403" cy="434299"/>
            <a:chOff x="0" y="0"/>
            <a:chExt cx="1042401" cy="434298"/>
          </a:xfrm>
        </p:grpSpPr>
        <p:sp>
          <p:nvSpPr>
            <p:cNvPr id="418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19" name="lane1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lane1</a:t>
              </a:r>
            </a:p>
          </p:txBody>
        </p:sp>
      </p:grpSp>
      <p:grpSp>
        <p:nvGrpSpPr>
          <p:cNvPr id="423" name="Shape 165"/>
          <p:cNvGrpSpPr/>
          <p:nvPr/>
        </p:nvGrpSpPr>
        <p:grpSpPr>
          <a:xfrm>
            <a:off x="2210304" y="4874247"/>
            <a:ext cx="1042403" cy="434299"/>
            <a:chOff x="0" y="0"/>
            <a:chExt cx="1042401" cy="434298"/>
          </a:xfrm>
        </p:grpSpPr>
        <p:sp>
          <p:nvSpPr>
            <p:cNvPr id="421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22" name="lane2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lane2</a:t>
              </a:r>
            </a:p>
          </p:txBody>
        </p:sp>
      </p:grpSp>
      <p:grpSp>
        <p:nvGrpSpPr>
          <p:cNvPr id="426" name="Shape 166"/>
          <p:cNvGrpSpPr/>
          <p:nvPr/>
        </p:nvGrpSpPr>
        <p:grpSpPr>
          <a:xfrm>
            <a:off x="2394069" y="5202499"/>
            <a:ext cx="1042403" cy="434299"/>
            <a:chOff x="0" y="0"/>
            <a:chExt cx="1042401" cy="434298"/>
          </a:xfrm>
        </p:grpSpPr>
        <p:sp>
          <p:nvSpPr>
            <p:cNvPr id="424" name="Rectangle"/>
            <p:cNvSpPr/>
            <p:nvPr/>
          </p:nvSpPr>
          <p:spPr>
            <a:xfrm>
              <a:off x="0" y="-1"/>
              <a:ext cx="1042403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25" name="lane3"/>
            <p:cNvSpPr txBox="1"/>
            <p:nvPr/>
          </p:nvSpPr>
          <p:spPr>
            <a:xfrm>
              <a:off x="0" y="-1"/>
              <a:ext cx="1042403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lane3</a:t>
              </a:r>
            </a:p>
          </p:txBody>
        </p:sp>
      </p:grpSp>
      <p:grpSp>
        <p:nvGrpSpPr>
          <p:cNvPr id="429" name="Shape 167"/>
          <p:cNvGrpSpPr/>
          <p:nvPr/>
        </p:nvGrpSpPr>
        <p:grpSpPr>
          <a:xfrm>
            <a:off x="5212736" y="3281700"/>
            <a:ext cx="1302803" cy="434299"/>
            <a:chOff x="0" y="0"/>
            <a:chExt cx="1302802" cy="434298"/>
          </a:xfrm>
        </p:grpSpPr>
        <p:sp>
          <p:nvSpPr>
            <p:cNvPr id="427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28" name="WT-HindIII-R2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WT-HindIII-R2</a:t>
              </a:r>
            </a:p>
          </p:txBody>
        </p:sp>
      </p:grpSp>
      <p:grpSp>
        <p:nvGrpSpPr>
          <p:cNvPr id="432" name="Shape 168"/>
          <p:cNvGrpSpPr/>
          <p:nvPr/>
        </p:nvGrpSpPr>
        <p:grpSpPr>
          <a:xfrm>
            <a:off x="5232536" y="4805700"/>
            <a:ext cx="1302803" cy="434299"/>
            <a:chOff x="0" y="0"/>
            <a:chExt cx="1302802" cy="434298"/>
          </a:xfrm>
        </p:grpSpPr>
        <p:sp>
          <p:nvSpPr>
            <p:cNvPr id="430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31" name="WT-MboI-R1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WT-MboI-R1</a:t>
              </a:r>
            </a:p>
          </p:txBody>
        </p:sp>
      </p:grpSp>
      <p:sp>
        <p:nvSpPr>
          <p:cNvPr id="433" name="Shape 169"/>
          <p:cNvSpPr txBox="1"/>
          <p:nvPr/>
        </p:nvSpPr>
        <p:spPr>
          <a:xfrm>
            <a:off x="8069829" y="848966"/>
            <a:ext cx="2708801" cy="59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400"/>
            </a:lvl1pPr>
          </a:lstStyle>
          <a:p>
            <a:pPr/>
            <a:r>
              <a:t>library groups</a:t>
            </a:r>
          </a:p>
        </p:txBody>
      </p:sp>
      <p:grpSp>
        <p:nvGrpSpPr>
          <p:cNvPr id="436" name="Shape 170"/>
          <p:cNvGrpSpPr/>
          <p:nvPr/>
        </p:nvGrpSpPr>
        <p:grpSpPr>
          <a:xfrm>
            <a:off x="8428504" y="2430365"/>
            <a:ext cx="1302803" cy="434299"/>
            <a:chOff x="0" y="0"/>
            <a:chExt cx="1302802" cy="434298"/>
          </a:xfrm>
        </p:grpSpPr>
        <p:sp>
          <p:nvSpPr>
            <p:cNvPr id="434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35" name="WT-HindIII-all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WT-HindIII-all</a:t>
              </a:r>
            </a:p>
          </p:txBody>
        </p:sp>
      </p:grpSp>
      <p:grpSp>
        <p:nvGrpSpPr>
          <p:cNvPr id="439" name="Shape 171"/>
          <p:cNvGrpSpPr/>
          <p:nvPr/>
        </p:nvGrpSpPr>
        <p:grpSpPr>
          <a:xfrm>
            <a:off x="8428504" y="4205366"/>
            <a:ext cx="1302803" cy="434299"/>
            <a:chOff x="0" y="0"/>
            <a:chExt cx="1302802" cy="434298"/>
          </a:xfrm>
        </p:grpSpPr>
        <p:sp>
          <p:nvSpPr>
            <p:cNvPr id="437" name="Rectangle"/>
            <p:cNvSpPr/>
            <p:nvPr/>
          </p:nvSpPr>
          <p:spPr>
            <a:xfrm>
              <a:off x="-1" y="-1"/>
              <a:ext cx="1302804" cy="39680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/>
            </a:p>
          </p:txBody>
        </p:sp>
        <p:sp>
          <p:nvSpPr>
            <p:cNvPr id="438" name="WT-all"/>
            <p:cNvSpPr txBox="1"/>
            <p:nvPr/>
          </p:nvSpPr>
          <p:spPr>
            <a:xfrm>
              <a:off x="-1" y="-1"/>
              <a:ext cx="1302804" cy="4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WT-all</a:t>
              </a:r>
            </a:p>
          </p:txBody>
        </p:sp>
      </p:grpSp>
      <p:sp>
        <p:nvSpPr>
          <p:cNvPr id="440" name="Shape 172"/>
          <p:cNvSpPr/>
          <p:nvPr/>
        </p:nvSpPr>
        <p:spPr>
          <a:xfrm>
            <a:off x="6520439" y="2112134"/>
            <a:ext cx="1903304" cy="398130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Shape 173"/>
          <p:cNvSpPr/>
          <p:nvPr/>
        </p:nvSpPr>
        <p:spPr>
          <a:xfrm flipV="1">
            <a:off x="6520439" y="2821227"/>
            <a:ext cx="1903304" cy="503876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2" name="Shape 174"/>
          <p:cNvSpPr/>
          <p:nvPr/>
        </p:nvSpPr>
        <p:spPr>
          <a:xfrm>
            <a:off x="6149273" y="2191880"/>
            <a:ext cx="2639081" cy="2008725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3" name="Shape 175"/>
          <p:cNvSpPr/>
          <p:nvPr/>
        </p:nvSpPr>
        <p:spPr>
          <a:xfrm>
            <a:off x="6515676" y="3685992"/>
            <a:ext cx="1908066" cy="548056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4" name="Shape 176"/>
          <p:cNvSpPr/>
          <p:nvPr/>
        </p:nvSpPr>
        <p:spPr>
          <a:xfrm flipV="1">
            <a:off x="6540238" y="4545770"/>
            <a:ext cx="1883504" cy="353800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5" name="Shape 177"/>
          <p:cNvSpPr/>
          <p:nvPr/>
        </p:nvSpPr>
        <p:spPr>
          <a:xfrm>
            <a:off x="4038103" y="1968931"/>
            <a:ext cx="598402" cy="2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Shape 178"/>
          <p:cNvSpPr/>
          <p:nvPr/>
        </p:nvSpPr>
        <p:spPr>
          <a:xfrm>
            <a:off x="4038103" y="3480098"/>
            <a:ext cx="598402" cy="2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Shape 179"/>
          <p:cNvSpPr/>
          <p:nvPr/>
        </p:nvSpPr>
        <p:spPr>
          <a:xfrm>
            <a:off x="4046070" y="5072633"/>
            <a:ext cx="598402" cy="2"/>
          </a:xfrm>
          <a:prstGeom prst="line">
            <a:avLst/>
          </a:prstGeom>
          <a:ln>
            <a:solidFill>
              <a:srgbClr val="B45F06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8" name="Shape 180"/>
          <p:cNvSpPr txBox="1"/>
          <p:nvPr/>
        </p:nvSpPr>
        <p:spPr>
          <a:xfrm>
            <a:off x="309998" y="5680933"/>
            <a:ext cx="1206004" cy="77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i="1">
                <a:solidFill>
                  <a:srgbClr val="980000"/>
                </a:solidFill>
              </a:defRPr>
            </a:pPr>
            <a:r>
              <a:t>fastq</a:t>
            </a:r>
          </a:p>
          <a:p>
            <a:pPr>
              <a:defRPr i="1">
                <a:solidFill>
                  <a:srgbClr val="980000"/>
                </a:solidFill>
              </a:defRPr>
            </a:pPr>
            <a:r>
              <a:t>SRA</a:t>
            </a:r>
          </a:p>
        </p:txBody>
      </p:sp>
      <p:sp>
        <p:nvSpPr>
          <p:cNvPr id="449" name="Shape 181"/>
          <p:cNvSpPr txBox="1"/>
          <p:nvPr/>
        </p:nvSpPr>
        <p:spPr>
          <a:xfrm>
            <a:off x="3767299" y="1503365"/>
            <a:ext cx="1140002" cy="510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i="1">
                <a:solidFill>
                  <a:srgbClr val="B45F06"/>
                </a:solidFill>
              </a:defRPr>
            </a:lvl1pPr>
          </a:lstStyle>
          <a:p>
            <a:pPr/>
            <a:r>
              <a:t>pairsam</a:t>
            </a:r>
          </a:p>
        </p:txBody>
      </p:sp>
      <p:sp>
        <p:nvSpPr>
          <p:cNvPr id="450" name="Slide Number"/>
          <p:cNvSpPr txBox="1"/>
          <p:nvPr>
            <p:ph type="sldNum" sz="quarter" idx="4294967295"/>
          </p:nvPr>
        </p:nvSpPr>
        <p:spPr>
          <a:xfrm>
            <a:off x="11672816" y="6299694"/>
            <a:ext cx="355391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itle 1"/>
          <p:cNvSpPr txBox="1"/>
          <p:nvPr>
            <p:ph type="title"/>
          </p:nvPr>
        </p:nvSpPr>
        <p:spPr>
          <a:xfrm>
            <a:off x="415599" y="593366"/>
            <a:ext cx="11360802" cy="763602"/>
          </a:xfrm>
          <a:prstGeom prst="rect">
            <a:avLst/>
          </a:prstGeom>
        </p:spPr>
        <p:txBody>
          <a:bodyPr/>
          <a:lstStyle>
            <a:lvl1pPr defTabSz="859536">
              <a:defRPr sz="3600"/>
            </a:lvl1pPr>
          </a:lstStyle>
          <a:p>
            <a:pPr/>
            <a:r>
              <a:t>Ligation products</a:t>
            </a:r>
          </a:p>
        </p:txBody>
      </p:sp>
      <p:pic>
        <p:nvPicPr>
          <p:cNvPr id="4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769" y="2002420"/>
            <a:ext cx="8820463" cy="3235307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lide Number"/>
          <p:cNvSpPr txBox="1"/>
          <p:nvPr>
            <p:ph type="sldNum" sz="quarter" idx="4294967295"/>
          </p:nvPr>
        </p:nvSpPr>
        <p:spPr>
          <a:xfrm>
            <a:off x="11672816" y="6299694"/>
            <a:ext cx="355391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192" descr="Shape 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01" y="878133"/>
            <a:ext cx="6820132" cy="5933167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hape 193"/>
          <p:cNvSpPr txBox="1"/>
          <p:nvPr/>
        </p:nvSpPr>
        <p:spPr>
          <a:xfrm>
            <a:off x="7078899" y="3745375"/>
            <a:ext cx="4400001" cy="219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000">
                <a:solidFill>
                  <a:srgbClr val="24292E"/>
                </a:solidFill>
              </a:defRPr>
            </a:pPr>
            <a: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  <a:defRPr sz="1000">
                <a:solidFill>
                  <a:srgbClr val="24292E"/>
                </a:solidFill>
              </a:defRPr>
            </a:pPr>
            <a: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458" name="Shape 194"/>
          <p:cNvSpPr txBox="1"/>
          <p:nvPr>
            <p:ph type="title"/>
          </p:nvPr>
        </p:nvSpPr>
        <p:spPr>
          <a:xfrm>
            <a:off x="415599" y="-16233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365759">
              <a:defRPr sz="1700"/>
            </a:lvl1pPr>
          </a:lstStyle>
          <a:p>
            <a:pPr/>
            <a:r>
              <a:t>Hi-C molecule types</a:t>
            </a:r>
          </a:p>
        </p:txBody>
      </p:sp>
      <p:sp>
        <p:nvSpPr>
          <p:cNvPr id="459" name="Slide Number"/>
          <p:cNvSpPr txBox="1"/>
          <p:nvPr>
            <p:ph type="sldNum" sz="quarter" idx="4294967295"/>
          </p:nvPr>
        </p:nvSpPr>
        <p:spPr>
          <a:xfrm>
            <a:off x="11672816" y="6299694"/>
            <a:ext cx="355391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Normalization</a:t>
            </a:r>
          </a:p>
        </p:txBody>
      </p:sp>
      <p:sp>
        <p:nvSpPr>
          <p:cNvPr id="462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700214"/>
            <a:ext cx="7164390" cy="2840037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Title 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3C/Hi-C sources of bias</a:t>
            </a:r>
          </a:p>
        </p:txBody>
      </p:sp>
      <p:grpSp>
        <p:nvGrpSpPr>
          <p:cNvPr id="473" name="Group 1"/>
          <p:cNvGrpSpPr/>
          <p:nvPr/>
        </p:nvGrpSpPr>
        <p:grpSpPr>
          <a:xfrm>
            <a:off x="1668084" y="3716337"/>
            <a:ext cx="8532264" cy="2993390"/>
            <a:chOff x="0" y="0"/>
            <a:chExt cx="8532263" cy="2993389"/>
          </a:xfrm>
        </p:grpSpPr>
        <p:sp>
          <p:nvSpPr>
            <p:cNvPr id="467" name="Straight Arrow Connector 2"/>
            <p:cNvSpPr/>
            <p:nvPr/>
          </p:nvSpPr>
          <p:spPr>
            <a:xfrm flipH="1" flipV="1">
              <a:off x="1579940" y="865189"/>
              <a:ext cx="235746" cy="1236664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8" name="Straight Arrow Connector 8"/>
            <p:cNvSpPr/>
            <p:nvPr/>
          </p:nvSpPr>
          <p:spPr>
            <a:xfrm flipV="1">
              <a:off x="4217573" y="504826"/>
              <a:ext cx="386558" cy="720726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69" name="Straight Arrow Connector 9"/>
            <p:cNvSpPr/>
            <p:nvPr/>
          </p:nvSpPr>
          <p:spPr>
            <a:xfrm flipV="1">
              <a:off x="6744079" y="0"/>
              <a:ext cx="812802" cy="2101852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70" name="TextBox 11"/>
            <p:cNvSpPr txBox="1"/>
            <p:nvPr/>
          </p:nvSpPr>
          <p:spPr>
            <a:xfrm>
              <a:off x="2740435" y="1225550"/>
              <a:ext cx="2954272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/>
              <a:r>
                <a:t>Ligation efficiency as a </a:t>
              </a:r>
            </a:p>
            <a:p>
              <a:pPr algn="ctr"/>
              <a:r>
                <a:t>function of fragment length</a:t>
              </a:r>
            </a:p>
          </p:txBody>
        </p:sp>
        <p:sp>
          <p:nvSpPr>
            <p:cNvPr id="471" name="TextBox 12"/>
            <p:cNvSpPr txBox="1"/>
            <p:nvPr/>
          </p:nvSpPr>
          <p:spPr>
            <a:xfrm>
              <a:off x="4955891" y="2101851"/>
              <a:ext cx="3576373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/>
              <a:r>
                <a:t>Sequencing efficiency as a</a:t>
              </a:r>
            </a:p>
            <a:p>
              <a:pPr algn="ctr"/>
              <a:r>
                <a:t>function of sequence compositio</a:t>
              </a:r>
              <a:r>
                <a:rPr sz="2000"/>
                <a:t>n</a:t>
              </a:r>
            </a:p>
          </p:txBody>
        </p:sp>
        <p:sp>
          <p:nvSpPr>
            <p:cNvPr id="472" name="TextBox 15"/>
            <p:cNvSpPr txBox="1"/>
            <p:nvPr/>
          </p:nvSpPr>
          <p:spPr>
            <a:xfrm>
              <a:off x="0" y="2101851"/>
              <a:ext cx="363136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/>
              <a:r>
                <a:t>Digestion efficiency as a</a:t>
              </a:r>
            </a:p>
            <a:p>
              <a:pPr algn="ctr"/>
              <a:r>
                <a:t>function of sequence composition</a:t>
              </a:r>
            </a:p>
            <a:p>
              <a:pPr algn="ctr"/>
              <a:r>
                <a:t>(and DNA compaction)</a:t>
              </a:r>
            </a:p>
          </p:txBody>
        </p:sp>
      </p:grpSp>
      <p:sp>
        <p:nvSpPr>
          <p:cNvPr id="474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478" y="3402965"/>
            <a:ext cx="8229602" cy="209709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1"/>
          <p:cNvSpPr txBox="1"/>
          <p:nvPr/>
        </p:nvSpPr>
        <p:spPr>
          <a:xfrm>
            <a:off x="2089468" y="1939874"/>
            <a:ext cx="7993061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t>DNA is </a:t>
            </a:r>
            <a:r>
              <a:rPr b="1"/>
              <a:t>locally</a:t>
            </a:r>
            <a:r>
              <a:t> compacted using </a:t>
            </a:r>
            <a:r>
              <a:rPr i="1"/>
              <a:t>histone octamers</a:t>
            </a:r>
            <a:r>
              <a:t> to form </a:t>
            </a:r>
            <a:r>
              <a:rPr i="1"/>
              <a:t>nucleosomes</a:t>
            </a:r>
            <a:endParaRPr i="1"/>
          </a:p>
          <a:p>
            <a:pPr marL="342900" indent="-342900">
              <a:buSzPct val="100000"/>
              <a:buFont typeface="Arial"/>
              <a:buChar char="•"/>
            </a:pPr>
            <a:r>
              <a:t>DNA is </a:t>
            </a:r>
            <a:r>
              <a:rPr b="1"/>
              <a:t>globally</a:t>
            </a:r>
            <a:r>
              <a:t> compacted by way of </a:t>
            </a:r>
            <a:r>
              <a:rPr i="1"/>
              <a:t>chromosomes </a:t>
            </a:r>
            <a:r>
              <a:t>(at least, during cell division / mitosis)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Intermediate packaging mechanisms are subject of heavy speculation</a:t>
            </a:r>
          </a:p>
        </p:txBody>
      </p:sp>
      <p:sp>
        <p:nvSpPr>
          <p:cNvPr id="127" name="TextBox 1"/>
          <p:cNvSpPr txBox="1"/>
          <p:nvPr/>
        </p:nvSpPr>
        <p:spPr>
          <a:xfrm>
            <a:off x="4773929" y="5490528"/>
            <a:ext cx="274062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???     ???     ???     ???     ???</a:t>
            </a:r>
          </a:p>
        </p:txBody>
      </p:sp>
      <p:sp>
        <p:nvSpPr>
          <p:cNvPr id="128" name="Tit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3D Genome Organization</a:t>
            </a:r>
          </a:p>
        </p:txBody>
      </p:sp>
      <p:sp>
        <p:nvSpPr>
          <p:cNvPr id="129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itle 1"/>
          <p:cNvSpPr txBox="1"/>
          <p:nvPr>
            <p:ph type="title"/>
          </p:nvPr>
        </p:nvSpPr>
        <p:spPr>
          <a:xfrm>
            <a:off x="2351583" y="0"/>
            <a:ext cx="7630615" cy="7661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Explicit bias correction</a:t>
            </a:r>
          </a:p>
        </p:txBody>
      </p:sp>
      <p:grpSp>
        <p:nvGrpSpPr>
          <p:cNvPr id="484" name="Group 1"/>
          <p:cNvGrpSpPr/>
          <p:nvPr/>
        </p:nvGrpSpPr>
        <p:grpSpPr>
          <a:xfrm>
            <a:off x="2052710" y="726523"/>
            <a:ext cx="8075739" cy="1910393"/>
            <a:chOff x="0" y="0"/>
            <a:chExt cx="8075738" cy="1910392"/>
          </a:xfrm>
        </p:grpSpPr>
        <p:grpSp>
          <p:nvGrpSpPr>
            <p:cNvPr id="480" name="Group 10"/>
            <p:cNvGrpSpPr/>
            <p:nvPr/>
          </p:nvGrpSpPr>
          <p:grpSpPr>
            <a:xfrm>
              <a:off x="382714" y="235768"/>
              <a:ext cx="5604795" cy="1674624"/>
              <a:chOff x="0" y="0"/>
              <a:chExt cx="5604794" cy="1674623"/>
            </a:xfrm>
          </p:grpSpPr>
          <p:pic>
            <p:nvPicPr>
              <p:cNvPr id="477" name="Picture 11" descr="Picture 1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2085643" cy="1674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8" name="Picture 12" descr="Picture 1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077080" y="6120"/>
                <a:ext cx="3527715" cy="1668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9" name="Rectangle 16"/>
              <p:cNvSpPr/>
              <p:nvPr/>
            </p:nvSpPr>
            <p:spPr>
              <a:xfrm>
                <a:off x="2119388" y="6120"/>
                <a:ext cx="202506" cy="2085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</p:grpSp>
        <p:sp>
          <p:nvSpPr>
            <p:cNvPr id="481" name="TextBox 14"/>
            <p:cNvSpPr txBox="1"/>
            <p:nvPr/>
          </p:nvSpPr>
          <p:spPr>
            <a:xfrm>
              <a:off x="0" y="-1"/>
              <a:ext cx="4283846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Fragment length influences ligation efficiency</a:t>
              </a:r>
            </a:p>
          </p:txBody>
        </p:sp>
        <p:pic>
          <p:nvPicPr>
            <p:cNvPr id="482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23609" y="739824"/>
              <a:ext cx="1152130" cy="286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3" name="TextBox 17"/>
            <p:cNvSpPr txBox="1"/>
            <p:nvPr/>
          </p:nvSpPr>
          <p:spPr>
            <a:xfrm>
              <a:off x="7067625" y="163760"/>
              <a:ext cx="562976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Model:</a:t>
              </a:r>
            </a:p>
          </p:txBody>
        </p:sp>
      </p:grpSp>
      <p:grpSp>
        <p:nvGrpSpPr>
          <p:cNvPr id="493" name="Group 3"/>
          <p:cNvGrpSpPr/>
          <p:nvPr/>
        </p:nvGrpSpPr>
        <p:grpSpPr>
          <a:xfrm>
            <a:off x="2063551" y="4653136"/>
            <a:ext cx="7615641" cy="1752567"/>
            <a:chOff x="0" y="0"/>
            <a:chExt cx="7615640" cy="1752566"/>
          </a:xfrm>
        </p:grpSpPr>
        <p:sp>
          <p:nvSpPr>
            <p:cNvPr id="485" name="TextBox 14"/>
            <p:cNvSpPr txBox="1"/>
            <p:nvPr/>
          </p:nvSpPr>
          <p:spPr>
            <a:xfrm>
              <a:off x="0" y="-1"/>
              <a:ext cx="4390373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Sequence uniqueness determines mappability</a:t>
              </a:r>
            </a:p>
          </p:txBody>
        </p:sp>
        <p:grpSp>
          <p:nvGrpSpPr>
            <p:cNvPr id="489" name="Group 19"/>
            <p:cNvGrpSpPr/>
            <p:nvPr/>
          </p:nvGrpSpPr>
          <p:grpSpPr>
            <a:xfrm>
              <a:off x="277484" y="288030"/>
              <a:ext cx="5555168" cy="1464537"/>
              <a:chOff x="0" y="-1"/>
              <a:chExt cx="5555167" cy="1464535"/>
            </a:xfrm>
          </p:grpSpPr>
          <p:pic>
            <p:nvPicPr>
              <p:cNvPr id="486" name="Picture 20" descr="Picture 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497"/>
                <a:ext cx="5555169" cy="14640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7" name="Rectangle 16"/>
              <p:cNvSpPr/>
              <p:nvPr/>
            </p:nvSpPr>
            <p:spPr>
              <a:xfrm>
                <a:off x="2124563" y="-2"/>
                <a:ext cx="198863" cy="1712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  <p:sp>
            <p:nvSpPr>
              <p:cNvPr id="488" name="Rectangle 16"/>
              <p:cNvSpPr/>
              <p:nvPr/>
            </p:nvSpPr>
            <p:spPr>
              <a:xfrm>
                <a:off x="25239" y="39149"/>
                <a:ext cx="198863" cy="2047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</p:grpSp>
        <p:pic>
          <p:nvPicPr>
            <p:cNvPr id="490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28792" y="648072"/>
              <a:ext cx="447161" cy="321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1" name="Picture 23" descr="Picture 2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141080" y="1008112"/>
              <a:ext cx="474561" cy="306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TextBox 25"/>
            <p:cNvSpPr txBox="1"/>
            <p:nvPr/>
          </p:nvSpPr>
          <p:spPr>
            <a:xfrm>
              <a:off x="6984776" y="144015"/>
              <a:ext cx="562976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Model:</a:t>
              </a:r>
            </a:p>
          </p:txBody>
        </p:sp>
      </p:grpSp>
      <p:grpSp>
        <p:nvGrpSpPr>
          <p:cNvPr id="501" name="Group 2"/>
          <p:cNvGrpSpPr/>
          <p:nvPr/>
        </p:nvGrpSpPr>
        <p:grpSpPr>
          <a:xfrm>
            <a:off x="2063550" y="2768892"/>
            <a:ext cx="7920882" cy="1740232"/>
            <a:chOff x="0" y="0"/>
            <a:chExt cx="7920881" cy="1740231"/>
          </a:xfrm>
        </p:grpSpPr>
        <p:grpSp>
          <p:nvGrpSpPr>
            <p:cNvPr id="497" name="Group 15"/>
            <p:cNvGrpSpPr/>
            <p:nvPr/>
          </p:nvGrpSpPr>
          <p:grpSpPr>
            <a:xfrm>
              <a:off x="144014" y="72006"/>
              <a:ext cx="5832653" cy="1668226"/>
              <a:chOff x="0" y="-1"/>
              <a:chExt cx="5832651" cy="1668225"/>
            </a:xfrm>
          </p:grpSpPr>
          <p:pic>
            <p:nvPicPr>
              <p:cNvPr id="494" name="Picture 16" descr="Picture 1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0"/>
                <a:ext cx="5832653" cy="1668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5" name="Rectangle 16"/>
              <p:cNvSpPr/>
              <p:nvPr/>
            </p:nvSpPr>
            <p:spPr>
              <a:xfrm>
                <a:off x="28897" y="58640"/>
                <a:ext cx="227684" cy="2345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  <p:sp>
            <p:nvSpPr>
              <p:cNvPr id="496" name="Rectangle 16"/>
              <p:cNvSpPr/>
              <p:nvPr/>
            </p:nvSpPr>
            <p:spPr>
              <a:xfrm>
                <a:off x="2380661" y="-2"/>
                <a:ext cx="227684" cy="2345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spcBef>
                    <a:spcPts val="1000"/>
                  </a:spcBef>
                  <a:defRPr sz="1400"/>
                </a:pPr>
              </a:p>
            </p:txBody>
          </p:sp>
        </p:grpSp>
        <p:pic>
          <p:nvPicPr>
            <p:cNvPr id="498" name="Picture 4" descr="Picture 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912767" y="612307"/>
              <a:ext cx="1008114" cy="323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9" name="TextBox 24"/>
            <p:cNvSpPr txBox="1"/>
            <p:nvPr/>
          </p:nvSpPr>
          <p:spPr>
            <a:xfrm>
              <a:off x="6984775" y="72008"/>
              <a:ext cx="562976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Model:</a:t>
              </a:r>
            </a:p>
          </p:txBody>
        </p:sp>
        <p:sp>
          <p:nvSpPr>
            <p:cNvPr id="500" name="TextBox 8"/>
            <p:cNvSpPr txBox="1"/>
            <p:nvPr/>
          </p:nvSpPr>
          <p:spPr>
            <a:xfrm>
              <a:off x="-1" y="0"/>
              <a:ext cx="5901652" cy="29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G/C-content influences amplification and sequencing efficiency</a:t>
              </a:r>
            </a:p>
          </p:txBody>
        </p:sp>
      </p:grpSp>
      <p:sp>
        <p:nvSpPr>
          <p:cNvPr id="502" name="Text Box 4"/>
          <p:cNvSpPr txBox="1"/>
          <p:nvPr/>
        </p:nvSpPr>
        <p:spPr>
          <a:xfrm>
            <a:off x="7640394" y="6546849"/>
            <a:ext cx="2938251" cy="296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pPr/>
            <a:r>
              <a:t>Yaffe &amp; Tanay, Nat. Genetics (2011)</a:t>
            </a:r>
          </a:p>
        </p:txBody>
      </p:sp>
      <p:sp>
        <p:nvSpPr>
          <p:cNvPr id="503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3"/>
      <p:bldP build="whole" bldLvl="1" animBg="1" rev="0" advAuto="0" spid="501" grpId="2"/>
      <p:bldP build="whole" bldLvl="1" animBg="1" rev="0" advAuto="0" spid="48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760" y="2006174"/>
            <a:ext cx="3024338" cy="385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Rectangle 27"/>
          <p:cNvSpPr txBox="1"/>
          <p:nvPr/>
        </p:nvSpPr>
        <p:spPr>
          <a:xfrm>
            <a:off x="7536160" y="2078182"/>
            <a:ext cx="2771288" cy="20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biases are multiplicative</a:t>
            </a:r>
          </a:p>
        </p:txBody>
      </p:sp>
      <p:pic>
        <p:nvPicPr>
          <p:cNvPr id="50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9857" y="2564902"/>
            <a:ext cx="1048397" cy="638204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TextBox 2"/>
          <p:cNvSpPr txBox="1"/>
          <p:nvPr/>
        </p:nvSpPr>
        <p:spPr>
          <a:xfrm>
            <a:off x="3170872" y="1070069"/>
            <a:ext cx="6063714" cy="67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000"/>
            </a:pPr>
            <a:r>
              <a:t>Alternatively, don’t explicitly model sources of bias</a:t>
            </a:r>
          </a:p>
          <a:p>
            <a:pPr algn="ctr">
              <a:defRPr sz="2000"/>
            </a:pPr>
            <a:r>
              <a:t>Only assume:</a:t>
            </a:r>
          </a:p>
        </p:txBody>
      </p:sp>
      <p:sp>
        <p:nvSpPr>
          <p:cNvPr id="509" name="Text Box 4"/>
          <p:cNvSpPr txBox="1"/>
          <p:nvPr/>
        </p:nvSpPr>
        <p:spPr>
          <a:xfrm>
            <a:off x="6333144" y="5886608"/>
            <a:ext cx="3176995" cy="296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8" tIns="46798" rIns="46798" bIns="46798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lvl1pPr>
          </a:lstStyle>
          <a:p>
            <a:pPr/>
            <a:r>
              <a:t>Imakaev et al., Nature Methods (2012)</a:t>
            </a:r>
          </a:p>
        </p:txBody>
      </p:sp>
      <p:sp>
        <p:nvSpPr>
          <p:cNvPr id="510" name="Rectangle 34"/>
          <p:cNvSpPr txBox="1"/>
          <p:nvPr/>
        </p:nvSpPr>
        <p:spPr>
          <a:xfrm>
            <a:off x="7420205" y="2654244"/>
            <a:ext cx="2924270" cy="42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44450" algn="ctr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total relative contact probabilities for each bin should sum to 1</a:t>
            </a:r>
          </a:p>
        </p:txBody>
      </p:sp>
      <p:grpSp>
        <p:nvGrpSpPr>
          <p:cNvPr id="514" name="Group 4"/>
          <p:cNvGrpSpPr/>
          <p:nvPr/>
        </p:nvGrpSpPr>
        <p:grpSpPr>
          <a:xfrm>
            <a:off x="1829248" y="3528825"/>
            <a:ext cx="7105995" cy="2357787"/>
            <a:chOff x="0" y="0"/>
            <a:chExt cx="7105994" cy="2357785"/>
          </a:xfrm>
        </p:grpSpPr>
        <p:sp>
          <p:nvSpPr>
            <p:cNvPr id="511" name="TextBox 28"/>
            <p:cNvSpPr txBox="1"/>
            <p:nvPr/>
          </p:nvSpPr>
          <p:spPr>
            <a:xfrm>
              <a:off x="-1" y="-1"/>
              <a:ext cx="4591182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Solution: Iterative correction algorithm</a:t>
              </a:r>
            </a:p>
          </p:txBody>
        </p:sp>
        <p:sp>
          <p:nvSpPr>
            <p:cNvPr id="512" name="Rectangle 29"/>
            <p:cNvSpPr txBox="1"/>
            <p:nvPr/>
          </p:nvSpPr>
          <p:spPr>
            <a:xfrm>
              <a:off x="72007" y="504056"/>
              <a:ext cx="2664299" cy="1452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br/>
              <a:r>
                <a:t>Proportional fitting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a.k.a.</a:t>
              </a:r>
              <a:endParaRPr sz="1200"/>
            </a:p>
            <a:p>
              <a:pPr indent="44450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r>
                <a:t>Matrix balancing</a:t>
              </a:r>
            </a:p>
          </p:txBody>
        </p:sp>
        <p:pic>
          <p:nvPicPr>
            <p:cNvPr id="513" name="Picture 3" descr="Pictur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173" y="79793"/>
              <a:ext cx="2478821" cy="2277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Title 1"/>
          <p:cNvSpPr txBox="1"/>
          <p:nvPr>
            <p:ph type="title"/>
          </p:nvPr>
        </p:nvSpPr>
        <p:spPr>
          <a:xfrm>
            <a:off x="838200" y="4508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Matrix balancing (iterative correction)</a:t>
            </a:r>
          </a:p>
        </p:txBody>
      </p:sp>
      <p:sp>
        <p:nvSpPr>
          <p:cNvPr id="516" name="Rectangle 12"/>
          <p:cNvSpPr txBox="1"/>
          <p:nvPr/>
        </p:nvSpPr>
        <p:spPr>
          <a:xfrm>
            <a:off x="9323047" y="4153684"/>
            <a:ext cx="2627922" cy="1073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445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Algorithms that solve the same problem go by various names: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Sinkhorn-Knapp</a:t>
            </a:r>
            <a:endParaRPr sz="1200"/>
          </a:p>
          <a:p>
            <a:pPr marL="330200" indent="-285750">
              <a:buSzPct val="100000"/>
              <a:buChar char="-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Knight-Ruiz</a:t>
            </a:r>
          </a:p>
        </p:txBody>
      </p:sp>
      <p:sp>
        <p:nvSpPr>
          <p:cNvPr id="517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Feature assessment</a:t>
            </a:r>
          </a:p>
        </p:txBody>
      </p:sp>
      <p:pic>
        <p:nvPicPr>
          <p:cNvPr id="5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5" y="1690688"/>
            <a:ext cx="9785409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046" y="2346961"/>
            <a:ext cx="9578079" cy="316147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Feature assessment</a:t>
            </a:r>
          </a:p>
        </p:txBody>
      </p:sp>
      <p:pic>
        <p:nvPicPr>
          <p:cNvPr id="5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5" y="1690688"/>
            <a:ext cx="9785409" cy="3560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9616" y="2564902"/>
            <a:ext cx="3311293" cy="2684465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TextBox 7"/>
          <p:cNvSpPr txBox="1"/>
          <p:nvPr/>
        </p:nvSpPr>
        <p:spPr>
          <a:xfrm>
            <a:off x="9336361" y="22054"/>
            <a:ext cx="1331642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~1-10Mb</a:t>
            </a:r>
          </a:p>
        </p:txBody>
      </p:sp>
      <p:grpSp>
        <p:nvGrpSpPr>
          <p:cNvPr id="536" name="Group 4"/>
          <p:cNvGrpSpPr/>
          <p:nvPr/>
        </p:nvGrpSpPr>
        <p:grpSpPr>
          <a:xfrm>
            <a:off x="2423591" y="5416570"/>
            <a:ext cx="3794044" cy="1188005"/>
            <a:chOff x="0" y="3"/>
            <a:chExt cx="3794043" cy="1188003"/>
          </a:xfrm>
        </p:grpSpPr>
        <p:sp>
          <p:nvSpPr>
            <p:cNvPr id="530" name="Rectangle 8"/>
            <p:cNvSpPr/>
            <p:nvPr/>
          </p:nvSpPr>
          <p:spPr>
            <a:xfrm>
              <a:off x="46968" y="130044"/>
              <a:ext cx="3223094" cy="951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spcBef>
                  <a:spcPts val="1000"/>
                </a:spcBef>
                <a:defRPr sz="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531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255" y="184402"/>
              <a:ext cx="2873286" cy="81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" name="Text Box 11"/>
            <p:cNvSpPr txBox="1"/>
            <p:nvPr/>
          </p:nvSpPr>
          <p:spPr>
            <a:xfrm>
              <a:off x="3312368" y="532712"/>
              <a:ext cx="481675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400"/>
                </a:spcBef>
                <a:defRPr sz="800"/>
              </a:lvl1pPr>
            </a:lstStyle>
            <a:p>
              <a:pPr/>
              <a:r>
                <a:t>LADs</a:t>
              </a:r>
            </a:p>
          </p:txBody>
        </p:sp>
        <p:sp>
          <p:nvSpPr>
            <p:cNvPr id="533" name="Rectangle 12"/>
            <p:cNvSpPr txBox="1"/>
            <p:nvPr/>
          </p:nvSpPr>
          <p:spPr>
            <a:xfrm>
              <a:off x="809895" y="893746"/>
              <a:ext cx="1569979" cy="218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chromosomal position (Mb)</a:t>
              </a:r>
            </a:p>
          </p:txBody>
        </p:sp>
        <p:sp>
          <p:nvSpPr>
            <p:cNvPr id="534" name="Rectangle 13"/>
            <p:cNvSpPr txBox="1"/>
            <p:nvPr/>
          </p:nvSpPr>
          <p:spPr>
            <a:xfrm rot="16200000">
              <a:off x="-475132" y="475134"/>
              <a:ext cx="1188005" cy="237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spcBef>
                  <a:spcPts val="400"/>
                </a:spcBef>
                <a:defRPr sz="800"/>
              </a:pPr>
              <a:r>
                <a:t>log</a:t>
              </a:r>
              <a:r>
                <a:rPr baseline="-25000"/>
                <a:t>2</a:t>
              </a:r>
              <a:r>
                <a:t>(lamina association)</a:t>
              </a:r>
            </a:p>
          </p:txBody>
        </p:sp>
        <p:sp>
          <p:nvSpPr>
            <p:cNvPr id="535" name="TextBox 13"/>
            <p:cNvSpPr txBox="1"/>
            <p:nvPr/>
          </p:nvSpPr>
          <p:spPr>
            <a:xfrm>
              <a:off x="1305508" y="155624"/>
              <a:ext cx="776098" cy="20241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chromosome 4</a:t>
              </a:r>
            </a:p>
          </p:txBody>
        </p:sp>
      </p:grpSp>
      <p:grpSp>
        <p:nvGrpSpPr>
          <p:cNvPr id="542" name="Group 18"/>
          <p:cNvGrpSpPr/>
          <p:nvPr/>
        </p:nvGrpSpPr>
        <p:grpSpPr>
          <a:xfrm>
            <a:off x="1847525" y="1052735"/>
            <a:ext cx="4752534" cy="1288532"/>
            <a:chOff x="-1" y="0"/>
            <a:chExt cx="4752532" cy="1288530"/>
          </a:xfrm>
        </p:grpSpPr>
        <p:pic>
          <p:nvPicPr>
            <p:cNvPr id="537" name="Picture 9" descr="Picture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0"/>
              <a:ext cx="1302005" cy="1288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8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08261" y="8590"/>
              <a:ext cx="1290371" cy="1277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9" name="TextBox 3"/>
            <p:cNvSpPr txBox="1"/>
            <p:nvPr/>
          </p:nvSpPr>
          <p:spPr>
            <a:xfrm>
              <a:off x="1383432" y="428098"/>
              <a:ext cx="303941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/</a:t>
              </a:r>
            </a:p>
          </p:txBody>
        </p:sp>
        <p:pic>
          <p:nvPicPr>
            <p:cNvPr id="540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53212" y="-1"/>
              <a:ext cx="1299320" cy="1285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1" name="TextBox 11"/>
            <p:cNvSpPr txBox="1"/>
            <p:nvPr/>
          </p:nvSpPr>
          <p:spPr>
            <a:xfrm>
              <a:off x="3011157" y="428098"/>
              <a:ext cx="303941" cy="535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=</a:t>
              </a:r>
            </a:p>
          </p:txBody>
        </p:sp>
      </p:grpSp>
      <p:sp>
        <p:nvSpPr>
          <p:cNvPr id="543" name="Title 1"/>
          <p:cNvSpPr txBox="1"/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Compartments</a:t>
            </a:r>
          </a:p>
        </p:txBody>
      </p:sp>
      <p:grpSp>
        <p:nvGrpSpPr>
          <p:cNvPr id="546" name="Group 27"/>
          <p:cNvGrpSpPr/>
          <p:nvPr/>
        </p:nvGrpSpPr>
        <p:grpSpPr>
          <a:xfrm>
            <a:off x="6420544" y="1081767"/>
            <a:ext cx="4211963" cy="5249909"/>
            <a:chOff x="0" y="0"/>
            <a:chExt cx="4211961" cy="5249908"/>
          </a:xfrm>
        </p:grpSpPr>
        <p:pic>
          <p:nvPicPr>
            <p:cNvPr id="544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60698"/>
            <a:stretch>
              <a:fillRect/>
            </a:stretch>
          </p:blipFill>
          <p:spPr>
            <a:xfrm>
              <a:off x="720079" y="-1"/>
              <a:ext cx="2928356" cy="1730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TextBox 15"/>
            <p:cNvSpPr txBox="1"/>
            <p:nvPr/>
          </p:nvSpPr>
          <p:spPr>
            <a:xfrm>
              <a:off x="0" y="2232248"/>
              <a:ext cx="4211963" cy="3017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Eigendecomposition identifies two global types of regions:</a:t>
              </a:r>
            </a:p>
            <a:p>
              <a:pPr marL="457200" indent="-457200">
                <a:buSzPct val="100000"/>
                <a:buAutoNum type="arabicPeriod" startAt="1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A:</a:t>
              </a:r>
            </a:p>
            <a:p>
              <a:pPr lvl="1" marL="57150" indent="34290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open chromatin</a:t>
              </a:r>
            </a:p>
            <a:p>
              <a:pPr lvl="1" marL="57150" indent="34290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rich</a:t>
              </a:r>
            </a:p>
            <a:p>
              <a:pPr lvl="1" marL="57150" indent="34290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(active) chromatin marks</a:t>
              </a:r>
            </a:p>
            <a:p>
              <a:pPr marL="457200" indent="-457200">
                <a:buSzPct val="100000"/>
                <a:buAutoNum type="arabicPeriod" startAt="1"/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Type B:</a:t>
              </a:r>
            </a:p>
            <a:p>
              <a:pPr lvl="1" marL="57150" indent="34290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closed chromatin</a:t>
              </a:r>
            </a:p>
            <a:p>
              <a:pPr lvl="1" marL="57150" indent="342900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- gene poor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Both types are primarily self-interacting</a:t>
              </a:r>
            </a:p>
          </p:txBody>
        </p:sp>
      </p:grpSp>
      <p:pic>
        <p:nvPicPr>
          <p:cNvPr id="547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45422" y="2564905"/>
            <a:ext cx="3378571" cy="26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lide Number"/>
          <p:cNvSpPr txBox="1"/>
          <p:nvPr>
            <p:ph type="sldNum" sz="quarter" idx="4294967295"/>
          </p:nvPr>
        </p:nvSpPr>
        <p:spPr>
          <a:xfrm>
            <a:off x="11164827" y="6404292"/>
            <a:ext cx="18897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8" grpId="2"/>
      <p:bldP build="whole" bldLvl="1" animBg="1" rev="0" advAuto="0" spid="547" grpId="3"/>
      <p:bldP build="whole" bldLvl="1" animBg="1" rev="0" advAuto="0" spid="547" grpId="4"/>
      <p:bldP build="whole" bldLvl="1" animBg="1" rev="0" advAuto="0" spid="542" grpId="1"/>
      <p:bldP build="whole" bldLvl="1" animBg="1" rev="0" advAuto="0" spid="536" grpId="6"/>
      <p:bldP build="whole" bldLvl="1" animBg="1" rev="0" advAuto="0" spid="546" grpId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Feature assessment</a:t>
            </a:r>
          </a:p>
        </p:txBody>
      </p:sp>
      <p:pic>
        <p:nvPicPr>
          <p:cNvPr id="5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135" y="1690688"/>
            <a:ext cx="9785409" cy="356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319" y="2348863"/>
            <a:ext cx="9504458" cy="3411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2640" y="5087425"/>
            <a:ext cx="2499362" cy="1770577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1"/>
          <p:cNvSpPr txBox="1"/>
          <p:nvPr>
            <p:ph type="title"/>
          </p:nvPr>
        </p:nvSpPr>
        <p:spPr>
          <a:xfrm>
            <a:off x="2209800" y="-1489"/>
            <a:ext cx="7772400" cy="8382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Domains</a:t>
            </a:r>
          </a:p>
        </p:txBody>
      </p:sp>
      <p:sp>
        <p:nvSpPr>
          <p:cNvPr id="557" name="TextBox 6"/>
          <p:cNvSpPr txBox="1"/>
          <p:nvPr/>
        </p:nvSpPr>
        <p:spPr>
          <a:xfrm>
            <a:off x="8802078" y="6396335"/>
            <a:ext cx="1865923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/>
            </a:pPr>
            <a:r>
              <a:t>Dixon et al, 2012, Nature</a:t>
            </a:r>
          </a:p>
          <a:p>
            <a:pPr>
              <a:defRPr sz="1200"/>
            </a:pPr>
            <a:r>
              <a:t>Nora et al, 2012, Nature</a:t>
            </a:r>
          </a:p>
        </p:txBody>
      </p:sp>
      <p:sp>
        <p:nvSpPr>
          <p:cNvPr id="558" name="TextBox 8"/>
          <p:cNvSpPr txBox="1"/>
          <p:nvPr/>
        </p:nvSpPr>
        <p:spPr>
          <a:xfrm>
            <a:off x="9336360" y="-2"/>
            <a:ext cx="1331642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~0.1-1Mb</a:t>
            </a:r>
          </a:p>
        </p:txBody>
      </p:sp>
      <p:pic>
        <p:nvPicPr>
          <p:cNvPr id="55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534" y="1196753"/>
            <a:ext cx="4576050" cy="467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4657" y="1151894"/>
            <a:ext cx="3823149" cy="204470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lide Number"/>
          <p:cNvSpPr txBox="1"/>
          <p:nvPr>
            <p:ph type="sldNum" sz="quarter" idx="4294967295"/>
          </p:nvPr>
        </p:nvSpPr>
        <p:spPr>
          <a:xfrm>
            <a:off x="11089821" y="6404293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itle 1"/>
          <p:cNvSpPr txBox="1"/>
          <p:nvPr>
            <p:ph type="title"/>
          </p:nvPr>
        </p:nvSpPr>
        <p:spPr>
          <a:xfrm>
            <a:off x="1524000" y="44623"/>
            <a:ext cx="9144000" cy="8382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Hi-C based domain architecture is also largely conserved across species</a:t>
            </a:r>
          </a:p>
        </p:txBody>
      </p:sp>
      <p:sp>
        <p:nvSpPr>
          <p:cNvPr id="564" name="TextBox 10"/>
          <p:cNvSpPr txBox="1"/>
          <p:nvPr/>
        </p:nvSpPr>
        <p:spPr>
          <a:xfrm>
            <a:off x="8472264" y="6505599"/>
            <a:ext cx="202156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Dixon et al 2012, Nature</a:t>
            </a:r>
          </a:p>
        </p:txBody>
      </p:sp>
      <p:pic>
        <p:nvPicPr>
          <p:cNvPr id="5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1536700"/>
            <a:ext cx="9029907" cy="19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940200"/>
            <a:ext cx="8940290" cy="1822363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lide Number"/>
          <p:cNvSpPr txBox="1"/>
          <p:nvPr>
            <p:ph type="sldNum" sz="quarter" idx="4294967295"/>
          </p:nvPr>
        </p:nvSpPr>
        <p:spPr>
          <a:xfrm>
            <a:off x="11089821" y="6404293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defTabSz="868680">
              <a:defRPr sz="4100"/>
            </a:lvl1pPr>
          </a:lstStyle>
          <a:p>
            <a:pPr/>
            <a:r>
              <a:t>Hi-C-based domain architecture is also largely conserved across cell types</a:t>
            </a:r>
          </a:p>
        </p:txBody>
      </p:sp>
      <p:pic>
        <p:nvPicPr>
          <p:cNvPr id="5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17"/>
          <a:stretch>
            <a:fillRect/>
          </a:stretch>
        </p:blipFill>
        <p:spPr>
          <a:xfrm>
            <a:off x="1847529" y="1772816"/>
            <a:ext cx="8356628" cy="3548237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TextBox 11"/>
          <p:cNvSpPr txBox="1"/>
          <p:nvPr/>
        </p:nvSpPr>
        <p:spPr>
          <a:xfrm>
            <a:off x="8814520" y="6381329"/>
            <a:ext cx="1747648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Dixon et al 2015, Nature</a:t>
            </a:r>
          </a:p>
        </p:txBody>
      </p:sp>
      <p:sp>
        <p:nvSpPr>
          <p:cNvPr id="572" name="Slide Number"/>
          <p:cNvSpPr txBox="1"/>
          <p:nvPr>
            <p:ph type="sldNum" sz="quarter" idx="4294967295"/>
          </p:nvPr>
        </p:nvSpPr>
        <p:spPr>
          <a:xfrm>
            <a:off x="11089821" y="6404293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lide Number"/>
          <p:cNvSpPr txBox="1"/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3"/>
          <p:cNvSpPr txBox="1"/>
          <p:nvPr/>
        </p:nvSpPr>
        <p:spPr>
          <a:xfrm>
            <a:off x="2693191" y="1369304"/>
            <a:ext cx="6259485" cy="75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Detects physical interactions between genomic elements</a:t>
            </a:r>
          </a:p>
          <a:p>
            <a:pPr marL="285750" indent="-285750">
              <a:lnSpc>
                <a:spcPct val="5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lnSpc>
                <a:spcPct val="8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Interacting elements are converted into </a:t>
            </a:r>
            <a:r>
              <a:rPr b="1" i="1"/>
              <a:t>ligation products</a:t>
            </a:r>
          </a:p>
        </p:txBody>
      </p:sp>
      <p:sp>
        <p:nvSpPr>
          <p:cNvPr id="132" name="Text Box 5"/>
          <p:cNvSpPr txBox="1"/>
          <p:nvPr/>
        </p:nvSpPr>
        <p:spPr>
          <a:xfrm>
            <a:off x="8481661" y="6219075"/>
            <a:ext cx="1925497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Dekker </a:t>
            </a:r>
            <a:r>
              <a:rPr i="1"/>
              <a:t>et al.</a:t>
            </a:r>
            <a:r>
              <a:t> Science 2002</a:t>
            </a: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440" y="2270486"/>
            <a:ext cx="6624958" cy="318126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2"/>
          <p:cNvSpPr txBox="1"/>
          <p:nvPr/>
        </p:nvSpPr>
        <p:spPr>
          <a:xfrm>
            <a:off x="8136735" y="6491673"/>
            <a:ext cx="2272788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Dostie </a:t>
            </a:r>
            <a:r>
              <a:rPr i="1"/>
              <a:t>et al</a:t>
            </a:r>
            <a:r>
              <a:t>. Genome Res. 2006</a:t>
            </a:r>
          </a:p>
        </p:txBody>
      </p:sp>
      <p:sp>
        <p:nvSpPr>
          <p:cNvPr id="135" name="TextBox 11"/>
          <p:cNvSpPr txBox="1"/>
          <p:nvPr/>
        </p:nvSpPr>
        <p:spPr>
          <a:xfrm>
            <a:off x="7658306" y="4791888"/>
            <a:ext cx="2894754" cy="619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3C: one by one (PCR)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4C: one by all (microarray or seq)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5C: many by many (microarray or seq)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3552444" y="5434314"/>
            <a:ext cx="976569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intact cells</a:t>
            </a:r>
          </a:p>
        </p:txBody>
      </p:sp>
      <p:sp>
        <p:nvSpPr>
          <p:cNvPr id="137" name="TextBox 12"/>
          <p:cNvSpPr txBox="1"/>
          <p:nvPr/>
        </p:nvSpPr>
        <p:spPr>
          <a:xfrm>
            <a:off x="7631578" y="4259517"/>
            <a:ext cx="1861991" cy="44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Detect ligation events by probing for them:</a:t>
            </a:r>
          </a:p>
        </p:txBody>
      </p:sp>
      <p:grpSp>
        <p:nvGrpSpPr>
          <p:cNvPr id="141" name="Group 16"/>
          <p:cNvGrpSpPr/>
          <p:nvPr/>
        </p:nvGrpSpPr>
        <p:grpSpPr>
          <a:xfrm>
            <a:off x="3171755" y="5290120"/>
            <a:ext cx="1747686" cy="161636"/>
            <a:chOff x="-1" y="0"/>
            <a:chExt cx="1747684" cy="161635"/>
          </a:xfrm>
        </p:grpSpPr>
        <p:sp>
          <p:nvSpPr>
            <p:cNvPr id="138" name="Straight Connector 4"/>
            <p:cNvSpPr/>
            <p:nvPr/>
          </p:nvSpPr>
          <p:spPr>
            <a:xfrm>
              <a:off x="-2" y="154691"/>
              <a:ext cx="1742219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39" name="Straight Connector 13"/>
            <p:cNvSpPr/>
            <p:nvPr/>
          </p:nvSpPr>
          <p:spPr>
            <a:xfrm>
              <a:off x="1747682" y="0"/>
              <a:ext cx="2" cy="161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0" name="Straight Connector 15"/>
            <p:cNvSpPr/>
            <p:nvPr/>
          </p:nvSpPr>
          <p:spPr>
            <a:xfrm flipH="1">
              <a:off x="10493" y="-1"/>
              <a:ext cx="2" cy="1441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42" name="Title 2"/>
          <p:cNvSpPr txBox="1"/>
          <p:nvPr/>
        </p:nvSpPr>
        <p:spPr>
          <a:xfrm>
            <a:off x="838200" y="365124"/>
            <a:ext cx="10515600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3C: Chromosome Conformation Capture</a:t>
            </a:r>
          </a:p>
        </p:txBody>
      </p:sp>
      <p:sp>
        <p:nvSpPr>
          <p:cNvPr id="143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015" y="1722120"/>
            <a:ext cx="9641312" cy="36333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2"/>
          <p:cNvSpPr txBox="1"/>
          <p:nvPr/>
        </p:nvSpPr>
        <p:spPr>
          <a:xfrm>
            <a:off x="6088031" y="5120730"/>
            <a:ext cx="3500221" cy="44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Selectively purify “ligation junctions” from sheared, size-selected DNA</a:t>
            </a:r>
          </a:p>
        </p:txBody>
      </p:sp>
      <p:grpSp>
        <p:nvGrpSpPr>
          <p:cNvPr id="152" name="Group 8"/>
          <p:cNvGrpSpPr/>
          <p:nvPr/>
        </p:nvGrpSpPr>
        <p:grpSpPr>
          <a:xfrm>
            <a:off x="5746281" y="4679774"/>
            <a:ext cx="3046737" cy="342063"/>
            <a:chOff x="0" y="0"/>
            <a:chExt cx="3046735" cy="342061"/>
          </a:xfrm>
        </p:grpSpPr>
        <p:sp>
          <p:nvSpPr>
            <p:cNvPr id="149" name="Straight Connector 9"/>
            <p:cNvSpPr/>
            <p:nvPr/>
          </p:nvSpPr>
          <p:spPr>
            <a:xfrm>
              <a:off x="0" y="333464"/>
              <a:ext cx="3037207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" name="Straight Connector 10"/>
            <p:cNvSpPr/>
            <p:nvPr/>
          </p:nvSpPr>
          <p:spPr>
            <a:xfrm>
              <a:off x="3046734" y="0"/>
              <a:ext cx="2" cy="3420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1" name="Straight Connector 11"/>
            <p:cNvSpPr/>
            <p:nvPr/>
          </p:nvSpPr>
          <p:spPr>
            <a:xfrm flipH="1">
              <a:off x="6929" y="24388"/>
              <a:ext cx="2" cy="3051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53" name="Rectangle 4"/>
          <p:cNvSpPr txBox="1"/>
          <p:nvPr/>
        </p:nvSpPr>
        <p:spPr>
          <a:xfrm>
            <a:off x="9263877" y="5124513"/>
            <a:ext cx="2216927" cy="442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Add adapters and do paired-end sequencing</a:t>
            </a:r>
          </a:p>
        </p:txBody>
      </p:sp>
      <p:sp>
        <p:nvSpPr>
          <p:cNvPr id="154" name="Rectangle 12"/>
          <p:cNvSpPr txBox="1"/>
          <p:nvPr/>
        </p:nvSpPr>
        <p:spPr>
          <a:xfrm>
            <a:off x="6928656" y="6453999"/>
            <a:ext cx="3612344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Lieberman-Aiden, van Berkum </a:t>
            </a:r>
            <a:r>
              <a:rPr i="1"/>
              <a:t>et al. </a:t>
            </a:r>
            <a:r>
              <a:t>Science 2009</a:t>
            </a:r>
          </a:p>
        </p:txBody>
      </p:sp>
      <p:sp>
        <p:nvSpPr>
          <p:cNvPr id="155" name="Title 1"/>
          <p:cNvSpPr txBox="1"/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Hi-C: Genome-wide 3C</a:t>
            </a:r>
          </a:p>
        </p:txBody>
      </p:sp>
      <p:sp>
        <p:nvSpPr>
          <p:cNvPr id="156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6" y="1039722"/>
            <a:ext cx="6096002" cy="561022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/>
          <p:nvPr>
            <p:ph type="title"/>
          </p:nvPr>
        </p:nvSpPr>
        <p:spPr>
          <a:xfrm>
            <a:off x="838206" y="0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Hi-C: Genome-wide 3C</a:t>
            </a:r>
          </a:p>
        </p:txBody>
      </p:sp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415599" y="593366"/>
            <a:ext cx="11360802" cy="7636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Dynamic range of Hi-C data</a:t>
            </a:r>
          </a:p>
        </p:txBody>
      </p:sp>
      <p:grpSp>
        <p:nvGrpSpPr>
          <p:cNvPr id="168" name="Group 12"/>
          <p:cNvGrpSpPr/>
          <p:nvPr/>
        </p:nvGrpSpPr>
        <p:grpSpPr>
          <a:xfrm>
            <a:off x="1998139" y="1337735"/>
            <a:ext cx="8398936" cy="5225868"/>
            <a:chOff x="0" y="0"/>
            <a:chExt cx="8398935" cy="5225866"/>
          </a:xfrm>
        </p:grpSpPr>
        <p:grpSp>
          <p:nvGrpSpPr>
            <p:cNvPr id="166" name="Group 11"/>
            <p:cNvGrpSpPr/>
            <p:nvPr/>
          </p:nvGrpSpPr>
          <p:grpSpPr>
            <a:xfrm>
              <a:off x="0" y="0"/>
              <a:ext cx="8398936" cy="5225867"/>
              <a:chOff x="0" y="0"/>
              <a:chExt cx="8398935" cy="5225866"/>
            </a:xfrm>
          </p:grpSpPr>
          <p:pic>
            <p:nvPicPr>
              <p:cNvPr id="163" name="Picture 3" descr="Picture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20119" r="0" b="0"/>
              <a:stretch>
                <a:fillRect/>
              </a:stretch>
            </p:blipFill>
            <p:spPr>
              <a:xfrm>
                <a:off x="0" y="0"/>
                <a:ext cx="8398936" cy="502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TextBox 4"/>
              <p:cNvSpPr txBox="1"/>
              <p:nvPr/>
            </p:nvSpPr>
            <p:spPr>
              <a:xfrm>
                <a:off x="6069387" y="4601028"/>
                <a:ext cx="2329546" cy="6248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/>
                <a:r>
                  <a:t>c/o  Johannes Neubler</a:t>
                </a:r>
              </a:p>
            </p:txBody>
          </p:sp>
          <p:pic>
            <p:nvPicPr>
              <p:cNvPr id="165" name="Picture 8" descr="Picture 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790242" y="2452280"/>
                <a:ext cx="1608692" cy="16118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7" name="Rectangle 9"/>
            <p:cNvSpPr/>
            <p:nvPr/>
          </p:nvSpPr>
          <p:spPr>
            <a:xfrm>
              <a:off x="6412084" y="4193819"/>
              <a:ext cx="1986851" cy="407209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11752737" y="6299694"/>
            <a:ext cx="275470" cy="3606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xfrm>
            <a:off x="3236108" y="72194"/>
            <a:ext cx="5620932" cy="620505"/>
          </a:xfrm>
          <a:prstGeom prst="rect">
            <a:avLst/>
          </a:prstGeom>
        </p:spPr>
        <p:txBody>
          <a:bodyPr/>
          <a:lstStyle>
            <a:lvl1pPr defTabSz="832103">
              <a:defRPr sz="2400"/>
            </a:lvl1pPr>
          </a:lstStyle>
          <a:p>
            <a:pPr/>
            <a:r>
              <a:t>Genome organization across Kingdoms</a:t>
            </a:r>
          </a:p>
        </p:txBody>
      </p:sp>
      <p:grpSp>
        <p:nvGrpSpPr>
          <p:cNvPr id="175" name="Group 6"/>
          <p:cNvGrpSpPr/>
          <p:nvPr/>
        </p:nvGrpSpPr>
        <p:grpSpPr>
          <a:xfrm>
            <a:off x="2298582" y="3937538"/>
            <a:ext cx="3505926" cy="988024"/>
            <a:chOff x="0" y="-1"/>
            <a:chExt cx="3505925" cy="988023"/>
          </a:xfrm>
        </p:grpSpPr>
        <p:pic>
          <p:nvPicPr>
            <p:cNvPr id="172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 rot="16200000">
              <a:off x="1138" y="-1090"/>
              <a:ext cx="987974" cy="99025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3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14800" y="92"/>
              <a:ext cx="991125" cy="98787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74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6750" y="-2"/>
              <a:ext cx="991113" cy="987769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82" name="Group 8"/>
          <p:cNvGrpSpPr/>
          <p:nvPr/>
        </p:nvGrpSpPr>
        <p:grpSpPr>
          <a:xfrm>
            <a:off x="2318446" y="4982185"/>
            <a:ext cx="3270964" cy="849526"/>
            <a:chOff x="0" y="0"/>
            <a:chExt cx="3270962" cy="849525"/>
          </a:xfrm>
        </p:grpSpPr>
        <p:sp>
          <p:nvSpPr>
            <p:cNvPr id="176" name="TextBox 18"/>
            <p:cNvSpPr txBox="1"/>
            <p:nvPr/>
          </p:nvSpPr>
          <p:spPr>
            <a:xfrm>
              <a:off x="205215" y="11691"/>
              <a:ext cx="502719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4 Mb</a:t>
              </a:r>
            </a:p>
          </p:txBody>
        </p:sp>
        <p:sp>
          <p:nvSpPr>
            <p:cNvPr id="177" name="TextBox 41"/>
            <p:cNvSpPr txBox="1"/>
            <p:nvPr/>
          </p:nvSpPr>
          <p:spPr>
            <a:xfrm>
              <a:off x="0" y="542187"/>
              <a:ext cx="814235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Bacteria</a:t>
              </a:r>
            </a:p>
          </p:txBody>
        </p:sp>
        <p:sp>
          <p:nvSpPr>
            <p:cNvPr id="178" name="TextBox 20"/>
            <p:cNvSpPr txBox="1"/>
            <p:nvPr/>
          </p:nvSpPr>
          <p:spPr>
            <a:xfrm>
              <a:off x="2566978" y="0"/>
              <a:ext cx="702521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157 Mb</a:t>
              </a:r>
            </a:p>
          </p:txBody>
        </p:sp>
        <p:sp>
          <p:nvSpPr>
            <p:cNvPr id="179" name="TextBox 43"/>
            <p:cNvSpPr txBox="1"/>
            <p:nvPr/>
          </p:nvSpPr>
          <p:spPr>
            <a:xfrm>
              <a:off x="2647600" y="542187"/>
              <a:ext cx="623363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Plants</a:t>
              </a:r>
            </a:p>
          </p:txBody>
        </p:sp>
        <p:sp>
          <p:nvSpPr>
            <p:cNvPr id="180" name="TextBox 19"/>
            <p:cNvSpPr txBox="1"/>
            <p:nvPr/>
          </p:nvSpPr>
          <p:spPr>
            <a:xfrm>
              <a:off x="1389536" y="43844"/>
              <a:ext cx="602620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12 Mb</a:t>
              </a:r>
            </a:p>
          </p:txBody>
        </p:sp>
        <p:sp>
          <p:nvSpPr>
            <p:cNvPr id="181" name="TextBox 44"/>
            <p:cNvSpPr txBox="1"/>
            <p:nvPr/>
          </p:nvSpPr>
          <p:spPr>
            <a:xfrm>
              <a:off x="1385138" y="542187"/>
              <a:ext cx="562251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Fungi</a:t>
              </a:r>
            </a:p>
          </p:txBody>
        </p:sp>
      </p:grpSp>
      <p:sp>
        <p:nvSpPr>
          <p:cNvPr id="183" name="TextBox 21"/>
          <p:cNvSpPr txBox="1"/>
          <p:nvPr/>
        </p:nvSpPr>
        <p:spPr>
          <a:xfrm>
            <a:off x="7965292" y="5012568"/>
            <a:ext cx="66624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2.7 Gb</a:t>
            </a:r>
          </a:p>
        </p:txBody>
      </p:sp>
      <p:sp>
        <p:nvSpPr>
          <p:cNvPr id="184" name="TextBox 22"/>
          <p:cNvSpPr txBox="1"/>
          <p:nvPr/>
        </p:nvSpPr>
        <p:spPr>
          <a:xfrm>
            <a:off x="9200208" y="5018532"/>
            <a:ext cx="49639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3 Gb</a:t>
            </a:r>
          </a:p>
        </p:txBody>
      </p:sp>
      <p:sp>
        <p:nvSpPr>
          <p:cNvPr id="185" name="TextBox 45"/>
          <p:cNvSpPr txBox="1"/>
          <p:nvPr/>
        </p:nvSpPr>
        <p:spPr>
          <a:xfrm>
            <a:off x="8193416" y="5518079"/>
            <a:ext cx="88902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Mammals</a:t>
            </a:r>
          </a:p>
        </p:txBody>
      </p:sp>
      <p:grpSp>
        <p:nvGrpSpPr>
          <p:cNvPr id="189" name="Group 7"/>
          <p:cNvGrpSpPr/>
          <p:nvPr/>
        </p:nvGrpSpPr>
        <p:grpSpPr>
          <a:xfrm>
            <a:off x="6103429" y="3924265"/>
            <a:ext cx="3845030" cy="1024522"/>
            <a:chOff x="0" y="0"/>
            <a:chExt cx="3845029" cy="1024521"/>
          </a:xfrm>
        </p:grpSpPr>
        <p:pic>
          <p:nvPicPr>
            <p:cNvPr id="186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9226" y="16056"/>
              <a:ext cx="1028084" cy="1008459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7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16945" y="16049"/>
              <a:ext cx="1028085" cy="1008473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88" name="Picture 28" descr="Picture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-1"/>
              <a:ext cx="1001873" cy="999007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</p:grpSp>
      <p:grpSp>
        <p:nvGrpSpPr>
          <p:cNvPr id="196" name="Group 3"/>
          <p:cNvGrpSpPr/>
          <p:nvPr/>
        </p:nvGrpSpPr>
        <p:grpSpPr>
          <a:xfrm>
            <a:off x="2130818" y="1563943"/>
            <a:ext cx="3578207" cy="1559218"/>
            <a:chOff x="0" y="0"/>
            <a:chExt cx="3578206" cy="1559217"/>
          </a:xfrm>
        </p:grpSpPr>
        <p:pic>
          <p:nvPicPr>
            <p:cNvPr id="190" name="Picture 17" descr="Picture 1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40650" y="0"/>
              <a:ext cx="778263" cy="1178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TextBox 23"/>
            <p:cNvSpPr txBox="1"/>
            <p:nvPr/>
          </p:nvSpPr>
          <p:spPr>
            <a:xfrm>
              <a:off x="0" y="1277279"/>
              <a:ext cx="1096351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C. crescentus</a:t>
              </a:r>
            </a:p>
          </p:txBody>
        </p:sp>
        <p:pic>
          <p:nvPicPr>
            <p:cNvPr id="192" name="Picture 14" descr="Picture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811500" y="140295"/>
              <a:ext cx="675608" cy="10102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TextBox 25"/>
            <p:cNvSpPr txBox="1"/>
            <p:nvPr/>
          </p:nvSpPr>
          <p:spPr>
            <a:xfrm>
              <a:off x="2647600" y="1277279"/>
              <a:ext cx="930607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A. thaliana</a:t>
              </a:r>
            </a:p>
          </p:txBody>
        </p:sp>
        <p:pic>
          <p:nvPicPr>
            <p:cNvPr id="194" name="Picture 16" descr="Picture 1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91021" y="378506"/>
              <a:ext cx="992766" cy="673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TextBox 24"/>
            <p:cNvSpPr txBox="1"/>
            <p:nvPr/>
          </p:nvSpPr>
          <p:spPr>
            <a:xfrm>
              <a:off x="1305985" y="1277279"/>
              <a:ext cx="1040324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S. cerevisiae</a:t>
              </a:r>
            </a:p>
          </p:txBody>
        </p:sp>
      </p:grpSp>
      <p:grpSp>
        <p:nvGrpSpPr>
          <p:cNvPr id="203" name="Group 4"/>
          <p:cNvGrpSpPr/>
          <p:nvPr/>
        </p:nvGrpSpPr>
        <p:grpSpPr>
          <a:xfrm>
            <a:off x="5775549" y="1316247"/>
            <a:ext cx="4385826" cy="1800602"/>
            <a:chOff x="0" y="0"/>
            <a:chExt cx="4385825" cy="1800601"/>
          </a:xfrm>
        </p:grpSpPr>
        <p:pic>
          <p:nvPicPr>
            <p:cNvPr id="197" name="Picture 38" descr="Picture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25825" y="0"/>
              <a:ext cx="1460001" cy="1432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icture 15" descr="Picture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57826" y="143232"/>
              <a:ext cx="1362668" cy="143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TextBox 26"/>
            <p:cNvSpPr txBox="1"/>
            <p:nvPr/>
          </p:nvSpPr>
          <p:spPr>
            <a:xfrm>
              <a:off x="1798888" y="1518663"/>
              <a:ext cx="1015413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M. musculus</a:t>
              </a:r>
            </a:p>
          </p:txBody>
        </p:sp>
        <p:sp>
          <p:nvSpPr>
            <p:cNvPr id="200" name="TextBox 27"/>
            <p:cNvSpPr txBox="1"/>
            <p:nvPr/>
          </p:nvSpPr>
          <p:spPr>
            <a:xfrm>
              <a:off x="3138742" y="1518663"/>
              <a:ext cx="864421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H. sapiens</a:t>
              </a:r>
            </a:p>
          </p:txBody>
        </p:sp>
        <p:sp>
          <p:nvSpPr>
            <p:cNvPr id="201" name="TextBox 36"/>
            <p:cNvSpPr txBox="1"/>
            <p:nvPr/>
          </p:nvSpPr>
          <p:spPr>
            <a:xfrm>
              <a:off x="-1" y="1517188"/>
              <a:ext cx="1323122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i="1" sz="1300"/>
              </a:lvl1pPr>
            </a:lstStyle>
            <a:p>
              <a:pPr/>
              <a:r>
                <a:t>D. melanogaster</a:t>
              </a:r>
            </a:p>
          </p:txBody>
        </p:sp>
        <p:pic>
          <p:nvPicPr>
            <p:cNvPr id="202" name="Picture 35" descr="Picture 35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0721" y="567265"/>
              <a:ext cx="1407207" cy="935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TextBox 37"/>
          <p:cNvSpPr txBox="1"/>
          <p:nvPr/>
        </p:nvSpPr>
        <p:spPr>
          <a:xfrm>
            <a:off x="6268072" y="4996319"/>
            <a:ext cx="702521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180 Mb</a:t>
            </a:r>
          </a:p>
        </p:txBody>
      </p:sp>
      <p:sp>
        <p:nvSpPr>
          <p:cNvPr id="205" name="TextBox 47"/>
          <p:cNvSpPr txBox="1"/>
          <p:nvPr/>
        </p:nvSpPr>
        <p:spPr>
          <a:xfrm>
            <a:off x="6259745" y="5506087"/>
            <a:ext cx="68921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Insects</a:t>
            </a:r>
          </a:p>
        </p:txBody>
      </p:sp>
      <p:sp>
        <p:nvSpPr>
          <p:cNvPr id="206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3"/>
      <p:bldP build="whole" bldLvl="1" animBg="1" rev="0" advAuto="0" spid="189" grpId="1"/>
      <p:bldP build="whole" bldLvl="1" animBg="1" rev="0" advAuto="0" spid="182" grpId="4"/>
      <p:bldP build="whole" bldLvl="1" animBg="1" rev="0" advAuto="0" spid="19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Territoriality</a:t>
            </a:r>
          </a:p>
        </p:txBody>
      </p:sp>
      <p:grpSp>
        <p:nvGrpSpPr>
          <p:cNvPr id="216" name="Group 11"/>
          <p:cNvGrpSpPr/>
          <p:nvPr/>
        </p:nvGrpSpPr>
        <p:grpSpPr>
          <a:xfrm>
            <a:off x="563879" y="1324928"/>
            <a:ext cx="5593083" cy="5019977"/>
            <a:chOff x="0" y="0"/>
            <a:chExt cx="5593081" cy="5019976"/>
          </a:xfrm>
        </p:grpSpPr>
        <p:pic>
          <p:nvPicPr>
            <p:cNvPr id="211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162" t="27083" r="51795" b="54031"/>
            <a:stretch>
              <a:fillRect/>
            </a:stretch>
          </p:blipFill>
          <p:spPr>
            <a:xfrm>
              <a:off x="-1" y="0"/>
              <a:ext cx="5593083" cy="5019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Rectangle 7"/>
            <p:cNvSpPr/>
            <p:nvPr/>
          </p:nvSpPr>
          <p:spPr>
            <a:xfrm>
              <a:off x="380998" y="397191"/>
              <a:ext cx="1569722" cy="1600202"/>
            </a:xfrm>
            <a:prstGeom prst="rect">
              <a:avLst/>
            </a:prstGeom>
            <a:noFill/>
            <a:ln w="38100" cap="flat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Rectangle 8"/>
            <p:cNvSpPr/>
            <p:nvPr/>
          </p:nvSpPr>
          <p:spPr>
            <a:xfrm>
              <a:off x="3459479" y="397191"/>
              <a:ext cx="1356362" cy="1600202"/>
            </a:xfrm>
            <a:prstGeom prst="rect">
              <a:avLst/>
            </a:prstGeom>
            <a:noFill/>
            <a:ln w="38100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TextBox 9"/>
            <p:cNvSpPr txBox="1"/>
            <p:nvPr/>
          </p:nvSpPr>
          <p:spPr>
            <a:xfrm>
              <a:off x="1493543" y="397191"/>
              <a:ext cx="419282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 sz="2000">
                  <a:solidFill>
                    <a:srgbClr val="7030A0"/>
                  </a:solidFill>
                </a:defRPr>
              </a:lvl1pPr>
            </a:lstStyle>
            <a:p>
              <a:pPr/>
              <a:r>
                <a:t>cis</a:t>
              </a:r>
            </a:p>
          </p:txBody>
        </p:sp>
        <p:sp>
          <p:nvSpPr>
            <p:cNvPr id="215" name="TextBox 10"/>
            <p:cNvSpPr txBox="1"/>
            <p:nvPr/>
          </p:nvSpPr>
          <p:spPr>
            <a:xfrm>
              <a:off x="4084344" y="397191"/>
              <a:ext cx="700072" cy="383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 sz="2000">
                  <a:solidFill>
                    <a:srgbClr val="2F5597"/>
                  </a:solidFill>
                </a:defRPr>
              </a:lvl1pPr>
            </a:lstStyle>
            <a:p>
              <a:pPr/>
              <a:r>
                <a:t>trans</a:t>
              </a:r>
            </a:p>
          </p:txBody>
        </p:sp>
      </p:grpSp>
      <p:pic>
        <p:nvPicPr>
          <p:cNvPr id="21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959" y="1691638"/>
            <a:ext cx="5107393" cy="360975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3"/>
          <p:cNvSpPr txBox="1"/>
          <p:nvPr/>
        </p:nvSpPr>
        <p:spPr>
          <a:xfrm>
            <a:off x="7449587" y="5301395"/>
            <a:ext cx="40763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Cremer &amp; Cremer, Nature Review Genetics (2001)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Polymer nature</a:t>
            </a:r>
          </a:p>
        </p:txBody>
      </p:sp>
      <p:grpSp>
        <p:nvGrpSpPr>
          <p:cNvPr id="227" name="Group 14"/>
          <p:cNvGrpSpPr/>
          <p:nvPr/>
        </p:nvGrpSpPr>
        <p:grpSpPr>
          <a:xfrm>
            <a:off x="1020290" y="1690688"/>
            <a:ext cx="4145248" cy="4462723"/>
            <a:chOff x="0" y="0"/>
            <a:chExt cx="4145246" cy="4462722"/>
          </a:xfrm>
        </p:grpSpPr>
        <p:grpSp>
          <p:nvGrpSpPr>
            <p:cNvPr id="224" name="Group 15"/>
            <p:cNvGrpSpPr/>
            <p:nvPr/>
          </p:nvGrpSpPr>
          <p:grpSpPr>
            <a:xfrm>
              <a:off x="-1" y="0"/>
              <a:ext cx="3960419" cy="4462723"/>
              <a:chOff x="0" y="0"/>
              <a:chExt cx="3960417" cy="4462722"/>
            </a:xfrm>
          </p:grpSpPr>
          <p:sp>
            <p:nvSpPr>
              <p:cNvPr id="222" name="TextBox 18"/>
              <p:cNvSpPr txBox="1"/>
              <p:nvPr/>
            </p:nvSpPr>
            <p:spPr>
              <a:xfrm>
                <a:off x="339548" y="3767500"/>
                <a:ext cx="3620870" cy="695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4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Characteristic decay of contact probability as a function of linear genomic separation within chromosome arms.</a:t>
                </a:r>
              </a:p>
            </p:txBody>
          </p:sp>
          <p:pic>
            <p:nvPicPr>
              <p:cNvPr id="223" name="Picture 5" descr="Picture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3682943" cy="36016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5" name="Straight Arrow Connector 16"/>
            <p:cNvSpPr/>
            <p:nvPr/>
          </p:nvSpPr>
          <p:spPr>
            <a:xfrm flipH="1">
              <a:off x="3681998" y="723913"/>
              <a:ext cx="8130" cy="1714824"/>
            </a:xfrm>
            <a:prstGeom prst="line">
              <a:avLst/>
            </a:prstGeom>
            <a:noFill/>
            <a:ln w="57150" cap="flat">
              <a:solidFill>
                <a:srgbClr val="548235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6" name="TextBox 17"/>
            <p:cNvSpPr txBox="1"/>
            <p:nvPr/>
          </p:nvSpPr>
          <p:spPr>
            <a:xfrm>
              <a:off x="1345452" y="217322"/>
              <a:ext cx="2799795" cy="375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000">
                  <a:solidFill>
                    <a:srgbClr val="54823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100-fold difference!</a:t>
              </a:r>
            </a:p>
          </p:txBody>
        </p:sp>
      </p:grpSp>
      <p:pic>
        <p:nvPicPr>
          <p:cNvPr id="228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50774" t="0" r="0" b="0"/>
          <a:stretch>
            <a:fillRect/>
          </a:stretch>
        </p:blipFill>
        <p:spPr>
          <a:xfrm>
            <a:off x="6432929" y="934859"/>
            <a:ext cx="4459552" cy="489266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